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8" r:id="rId8"/>
    <p:sldId id="267" r:id="rId9"/>
    <p:sldId id="262" r:id="rId10"/>
    <p:sldId id="263" r:id="rId11"/>
    <p:sldId id="269" r:id="rId12"/>
    <p:sldId id="264" r:id="rId13"/>
    <p:sldId id="266" r:id="rId14"/>
    <p:sldId id="265"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88" r:id="rId35"/>
    <p:sldId id="290" r:id="rId36"/>
    <p:sldId id="291" r:id="rId37"/>
    <p:sldId id="293" r:id="rId38"/>
    <p:sldId id="292" r:id="rId3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16555-81A6-4D88-81A2-2FF8C412C9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4E00975-889A-4D88-86D2-74832EACE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6BA793-5C74-4A22-9507-C111535AF16A}"/>
              </a:ext>
            </a:extLst>
          </p:cNvPr>
          <p:cNvSpPr>
            <a:spLocks noGrp="1"/>
          </p:cNvSpPr>
          <p:nvPr>
            <p:ph type="dt" sz="half" idx="10"/>
          </p:nvPr>
        </p:nvSpPr>
        <p:spPr/>
        <p:txBody>
          <a:bodyPr/>
          <a:lstStyle/>
          <a:p>
            <a:fld id="{966D8ACD-192C-4420-8919-5914787A1622}" type="datetimeFigureOut">
              <a:rPr lang="en-GB" smtClean="0"/>
              <a:t>28/10/2022</a:t>
            </a:fld>
            <a:endParaRPr lang="en-GB" dirty="0"/>
          </a:p>
        </p:txBody>
      </p:sp>
      <p:sp>
        <p:nvSpPr>
          <p:cNvPr id="5" name="Footer Placeholder 4">
            <a:extLst>
              <a:ext uri="{FF2B5EF4-FFF2-40B4-BE49-F238E27FC236}">
                <a16:creationId xmlns:a16="http://schemas.microsoft.com/office/drawing/2014/main" id="{7ADD0EC0-0B8F-4F20-AEFE-D35B1775F2C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D2982BA-ED84-40B1-A744-68FA77C5F0CB}"/>
              </a:ext>
            </a:extLst>
          </p:cNvPr>
          <p:cNvSpPr>
            <a:spLocks noGrp="1"/>
          </p:cNvSpPr>
          <p:nvPr>
            <p:ph type="sldNum" sz="quarter" idx="12"/>
          </p:nvPr>
        </p:nvSpPr>
        <p:spPr/>
        <p:txBody>
          <a:bodyPr/>
          <a:lstStyle/>
          <a:p>
            <a:fld id="{CE0E53E9-B2DC-4FF8-8AF6-68B66DD4CA2C}" type="slidenum">
              <a:rPr lang="en-GB" smtClean="0"/>
              <a:t>‹#›</a:t>
            </a:fld>
            <a:endParaRPr lang="en-GB" dirty="0"/>
          </a:p>
        </p:txBody>
      </p:sp>
    </p:spTree>
    <p:extLst>
      <p:ext uri="{BB962C8B-B14F-4D97-AF65-F5344CB8AC3E}">
        <p14:creationId xmlns:p14="http://schemas.microsoft.com/office/powerpoint/2010/main" val="184608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8A8EE-853A-4270-8658-8470135FFE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C10AC02-82CD-457A-85DA-C1FC286807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394AB1-D397-4200-9CA4-D3B999475E3C}"/>
              </a:ext>
            </a:extLst>
          </p:cNvPr>
          <p:cNvSpPr>
            <a:spLocks noGrp="1"/>
          </p:cNvSpPr>
          <p:nvPr>
            <p:ph type="dt" sz="half" idx="10"/>
          </p:nvPr>
        </p:nvSpPr>
        <p:spPr/>
        <p:txBody>
          <a:bodyPr/>
          <a:lstStyle/>
          <a:p>
            <a:fld id="{966D8ACD-192C-4420-8919-5914787A1622}" type="datetimeFigureOut">
              <a:rPr lang="en-GB" smtClean="0"/>
              <a:t>28/10/2022</a:t>
            </a:fld>
            <a:endParaRPr lang="en-GB" dirty="0"/>
          </a:p>
        </p:txBody>
      </p:sp>
      <p:sp>
        <p:nvSpPr>
          <p:cNvPr id="5" name="Footer Placeholder 4">
            <a:extLst>
              <a:ext uri="{FF2B5EF4-FFF2-40B4-BE49-F238E27FC236}">
                <a16:creationId xmlns:a16="http://schemas.microsoft.com/office/drawing/2014/main" id="{5D964135-3587-4FB9-ACEA-0F039DC1177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22D91D4-D214-4098-8832-D71F31716478}"/>
              </a:ext>
            </a:extLst>
          </p:cNvPr>
          <p:cNvSpPr>
            <a:spLocks noGrp="1"/>
          </p:cNvSpPr>
          <p:nvPr>
            <p:ph type="sldNum" sz="quarter" idx="12"/>
          </p:nvPr>
        </p:nvSpPr>
        <p:spPr/>
        <p:txBody>
          <a:bodyPr/>
          <a:lstStyle/>
          <a:p>
            <a:fld id="{CE0E53E9-B2DC-4FF8-8AF6-68B66DD4CA2C}" type="slidenum">
              <a:rPr lang="en-GB" smtClean="0"/>
              <a:t>‹#›</a:t>
            </a:fld>
            <a:endParaRPr lang="en-GB" dirty="0"/>
          </a:p>
        </p:txBody>
      </p:sp>
    </p:spTree>
    <p:extLst>
      <p:ext uri="{BB962C8B-B14F-4D97-AF65-F5344CB8AC3E}">
        <p14:creationId xmlns:p14="http://schemas.microsoft.com/office/powerpoint/2010/main" val="130629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14159F-A8CF-4EEA-93CD-FF227704A1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9758D4-CAD1-4E79-8554-321AC6B8CA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7CCD72-7BE5-4483-BF9B-60086D615083}"/>
              </a:ext>
            </a:extLst>
          </p:cNvPr>
          <p:cNvSpPr>
            <a:spLocks noGrp="1"/>
          </p:cNvSpPr>
          <p:nvPr>
            <p:ph type="dt" sz="half" idx="10"/>
          </p:nvPr>
        </p:nvSpPr>
        <p:spPr/>
        <p:txBody>
          <a:bodyPr/>
          <a:lstStyle/>
          <a:p>
            <a:fld id="{966D8ACD-192C-4420-8919-5914787A1622}" type="datetimeFigureOut">
              <a:rPr lang="en-GB" smtClean="0"/>
              <a:t>28/10/2022</a:t>
            </a:fld>
            <a:endParaRPr lang="en-GB" dirty="0"/>
          </a:p>
        </p:txBody>
      </p:sp>
      <p:sp>
        <p:nvSpPr>
          <p:cNvPr id="5" name="Footer Placeholder 4">
            <a:extLst>
              <a:ext uri="{FF2B5EF4-FFF2-40B4-BE49-F238E27FC236}">
                <a16:creationId xmlns:a16="http://schemas.microsoft.com/office/drawing/2014/main" id="{0F73CFE3-1FCA-4904-9AD3-F00229C6DB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4FC0C80-1AD3-45AF-B558-E62AFEA479F7}"/>
              </a:ext>
            </a:extLst>
          </p:cNvPr>
          <p:cNvSpPr>
            <a:spLocks noGrp="1"/>
          </p:cNvSpPr>
          <p:nvPr>
            <p:ph type="sldNum" sz="quarter" idx="12"/>
          </p:nvPr>
        </p:nvSpPr>
        <p:spPr/>
        <p:txBody>
          <a:bodyPr/>
          <a:lstStyle/>
          <a:p>
            <a:fld id="{CE0E53E9-B2DC-4FF8-8AF6-68B66DD4CA2C}" type="slidenum">
              <a:rPr lang="en-GB" smtClean="0"/>
              <a:t>‹#›</a:t>
            </a:fld>
            <a:endParaRPr lang="en-GB" dirty="0"/>
          </a:p>
        </p:txBody>
      </p:sp>
    </p:spTree>
    <p:extLst>
      <p:ext uri="{BB962C8B-B14F-4D97-AF65-F5344CB8AC3E}">
        <p14:creationId xmlns:p14="http://schemas.microsoft.com/office/powerpoint/2010/main" val="3403478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5D44-4253-4933-88F5-8D50DDB46B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D0A485-A975-4286-B4D9-580594033D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43D5E2-B91E-4BF8-90D9-FA7C651A6C01}"/>
              </a:ext>
            </a:extLst>
          </p:cNvPr>
          <p:cNvSpPr>
            <a:spLocks noGrp="1"/>
          </p:cNvSpPr>
          <p:nvPr>
            <p:ph type="dt" sz="half" idx="10"/>
          </p:nvPr>
        </p:nvSpPr>
        <p:spPr/>
        <p:txBody>
          <a:bodyPr/>
          <a:lstStyle/>
          <a:p>
            <a:fld id="{966D8ACD-192C-4420-8919-5914787A1622}" type="datetimeFigureOut">
              <a:rPr lang="en-GB" smtClean="0"/>
              <a:t>28/10/2022</a:t>
            </a:fld>
            <a:endParaRPr lang="en-GB" dirty="0"/>
          </a:p>
        </p:txBody>
      </p:sp>
      <p:sp>
        <p:nvSpPr>
          <p:cNvPr id="5" name="Footer Placeholder 4">
            <a:extLst>
              <a:ext uri="{FF2B5EF4-FFF2-40B4-BE49-F238E27FC236}">
                <a16:creationId xmlns:a16="http://schemas.microsoft.com/office/drawing/2014/main" id="{C37D5398-E453-4936-8B3E-CD474829494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5983B11-E187-4F50-81D8-C01A35CCAE1D}"/>
              </a:ext>
            </a:extLst>
          </p:cNvPr>
          <p:cNvSpPr>
            <a:spLocks noGrp="1"/>
          </p:cNvSpPr>
          <p:nvPr>
            <p:ph type="sldNum" sz="quarter" idx="12"/>
          </p:nvPr>
        </p:nvSpPr>
        <p:spPr/>
        <p:txBody>
          <a:bodyPr/>
          <a:lstStyle/>
          <a:p>
            <a:fld id="{CE0E53E9-B2DC-4FF8-8AF6-68B66DD4CA2C}" type="slidenum">
              <a:rPr lang="en-GB" smtClean="0"/>
              <a:t>‹#›</a:t>
            </a:fld>
            <a:endParaRPr lang="en-GB" dirty="0"/>
          </a:p>
        </p:txBody>
      </p:sp>
    </p:spTree>
    <p:extLst>
      <p:ext uri="{BB962C8B-B14F-4D97-AF65-F5344CB8AC3E}">
        <p14:creationId xmlns:p14="http://schemas.microsoft.com/office/powerpoint/2010/main" val="193360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75006-C3DF-4781-9315-E81E8A095B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280AD4-2F78-4DCA-993B-A42BACEB12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15202-343C-4918-977A-1A8760BFCA66}"/>
              </a:ext>
            </a:extLst>
          </p:cNvPr>
          <p:cNvSpPr>
            <a:spLocks noGrp="1"/>
          </p:cNvSpPr>
          <p:nvPr>
            <p:ph type="dt" sz="half" idx="10"/>
          </p:nvPr>
        </p:nvSpPr>
        <p:spPr/>
        <p:txBody>
          <a:bodyPr/>
          <a:lstStyle/>
          <a:p>
            <a:fld id="{966D8ACD-192C-4420-8919-5914787A1622}" type="datetimeFigureOut">
              <a:rPr lang="en-GB" smtClean="0"/>
              <a:t>28/10/2022</a:t>
            </a:fld>
            <a:endParaRPr lang="en-GB" dirty="0"/>
          </a:p>
        </p:txBody>
      </p:sp>
      <p:sp>
        <p:nvSpPr>
          <p:cNvPr id="5" name="Footer Placeholder 4">
            <a:extLst>
              <a:ext uri="{FF2B5EF4-FFF2-40B4-BE49-F238E27FC236}">
                <a16:creationId xmlns:a16="http://schemas.microsoft.com/office/drawing/2014/main" id="{31CB84F1-4C93-44F1-B63D-108230A2CF8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0228D4C-BA6B-449F-8C03-D8DE44E704C4}"/>
              </a:ext>
            </a:extLst>
          </p:cNvPr>
          <p:cNvSpPr>
            <a:spLocks noGrp="1"/>
          </p:cNvSpPr>
          <p:nvPr>
            <p:ph type="sldNum" sz="quarter" idx="12"/>
          </p:nvPr>
        </p:nvSpPr>
        <p:spPr/>
        <p:txBody>
          <a:bodyPr/>
          <a:lstStyle/>
          <a:p>
            <a:fld id="{CE0E53E9-B2DC-4FF8-8AF6-68B66DD4CA2C}" type="slidenum">
              <a:rPr lang="en-GB" smtClean="0"/>
              <a:t>‹#›</a:t>
            </a:fld>
            <a:endParaRPr lang="en-GB" dirty="0"/>
          </a:p>
        </p:txBody>
      </p:sp>
    </p:spTree>
    <p:extLst>
      <p:ext uri="{BB962C8B-B14F-4D97-AF65-F5344CB8AC3E}">
        <p14:creationId xmlns:p14="http://schemas.microsoft.com/office/powerpoint/2010/main" val="167619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9FF0B-E418-4B75-AC0C-6EC8F80AF1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06615B-EE5A-4EFB-A479-2E8A5AB1EF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61D95C-BB13-4CC9-A8DC-42CFFCBAE4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66C898-1D70-4E8A-B3DF-3B14FDDD9B70}"/>
              </a:ext>
            </a:extLst>
          </p:cNvPr>
          <p:cNvSpPr>
            <a:spLocks noGrp="1"/>
          </p:cNvSpPr>
          <p:nvPr>
            <p:ph type="dt" sz="half" idx="10"/>
          </p:nvPr>
        </p:nvSpPr>
        <p:spPr/>
        <p:txBody>
          <a:bodyPr/>
          <a:lstStyle/>
          <a:p>
            <a:fld id="{966D8ACD-192C-4420-8919-5914787A1622}" type="datetimeFigureOut">
              <a:rPr lang="en-GB" smtClean="0"/>
              <a:t>28/10/2022</a:t>
            </a:fld>
            <a:endParaRPr lang="en-GB" dirty="0"/>
          </a:p>
        </p:txBody>
      </p:sp>
      <p:sp>
        <p:nvSpPr>
          <p:cNvPr id="6" name="Footer Placeholder 5">
            <a:extLst>
              <a:ext uri="{FF2B5EF4-FFF2-40B4-BE49-F238E27FC236}">
                <a16:creationId xmlns:a16="http://schemas.microsoft.com/office/drawing/2014/main" id="{6F5C67A9-571A-4B90-AC56-33A182B7B6C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591F28A-DD0B-4BCE-BD1C-664861152E28}"/>
              </a:ext>
            </a:extLst>
          </p:cNvPr>
          <p:cNvSpPr>
            <a:spLocks noGrp="1"/>
          </p:cNvSpPr>
          <p:nvPr>
            <p:ph type="sldNum" sz="quarter" idx="12"/>
          </p:nvPr>
        </p:nvSpPr>
        <p:spPr/>
        <p:txBody>
          <a:bodyPr/>
          <a:lstStyle/>
          <a:p>
            <a:fld id="{CE0E53E9-B2DC-4FF8-8AF6-68B66DD4CA2C}" type="slidenum">
              <a:rPr lang="en-GB" smtClean="0"/>
              <a:t>‹#›</a:t>
            </a:fld>
            <a:endParaRPr lang="en-GB" dirty="0"/>
          </a:p>
        </p:txBody>
      </p:sp>
    </p:spTree>
    <p:extLst>
      <p:ext uri="{BB962C8B-B14F-4D97-AF65-F5344CB8AC3E}">
        <p14:creationId xmlns:p14="http://schemas.microsoft.com/office/powerpoint/2010/main" val="356488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DB05-E50E-492B-9031-642B54FD93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0D30C1-CFEE-4A9A-9B59-FEDE978CBF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6D8F2-BEA1-475D-896C-0B5C47AE8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1DB1647-A08F-4FD3-80F6-9A24E65D93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1F6883-FF0E-4B25-B031-7EEB71C8BB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516B0F-D08D-4CEF-ABDD-4A59C5D5C69A}"/>
              </a:ext>
            </a:extLst>
          </p:cNvPr>
          <p:cNvSpPr>
            <a:spLocks noGrp="1"/>
          </p:cNvSpPr>
          <p:nvPr>
            <p:ph type="dt" sz="half" idx="10"/>
          </p:nvPr>
        </p:nvSpPr>
        <p:spPr/>
        <p:txBody>
          <a:bodyPr/>
          <a:lstStyle/>
          <a:p>
            <a:fld id="{966D8ACD-192C-4420-8919-5914787A1622}" type="datetimeFigureOut">
              <a:rPr lang="en-GB" smtClean="0"/>
              <a:t>28/10/2022</a:t>
            </a:fld>
            <a:endParaRPr lang="en-GB" dirty="0"/>
          </a:p>
        </p:txBody>
      </p:sp>
      <p:sp>
        <p:nvSpPr>
          <p:cNvPr id="8" name="Footer Placeholder 7">
            <a:extLst>
              <a:ext uri="{FF2B5EF4-FFF2-40B4-BE49-F238E27FC236}">
                <a16:creationId xmlns:a16="http://schemas.microsoft.com/office/drawing/2014/main" id="{43DA0585-8404-40DD-B5A4-D096495437F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376591D-105C-47DB-A992-9D02C2A9EDC7}"/>
              </a:ext>
            </a:extLst>
          </p:cNvPr>
          <p:cNvSpPr>
            <a:spLocks noGrp="1"/>
          </p:cNvSpPr>
          <p:nvPr>
            <p:ph type="sldNum" sz="quarter" idx="12"/>
          </p:nvPr>
        </p:nvSpPr>
        <p:spPr/>
        <p:txBody>
          <a:bodyPr/>
          <a:lstStyle/>
          <a:p>
            <a:fld id="{CE0E53E9-B2DC-4FF8-8AF6-68B66DD4CA2C}" type="slidenum">
              <a:rPr lang="en-GB" smtClean="0"/>
              <a:t>‹#›</a:t>
            </a:fld>
            <a:endParaRPr lang="en-GB" dirty="0"/>
          </a:p>
        </p:txBody>
      </p:sp>
    </p:spTree>
    <p:extLst>
      <p:ext uri="{BB962C8B-B14F-4D97-AF65-F5344CB8AC3E}">
        <p14:creationId xmlns:p14="http://schemas.microsoft.com/office/powerpoint/2010/main" val="629732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C86D1-CF97-454F-B35C-2778B35CE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428D543-A305-4579-A002-8A19CB3B2292}"/>
              </a:ext>
            </a:extLst>
          </p:cNvPr>
          <p:cNvSpPr>
            <a:spLocks noGrp="1"/>
          </p:cNvSpPr>
          <p:nvPr>
            <p:ph type="dt" sz="half" idx="10"/>
          </p:nvPr>
        </p:nvSpPr>
        <p:spPr/>
        <p:txBody>
          <a:bodyPr/>
          <a:lstStyle/>
          <a:p>
            <a:fld id="{966D8ACD-192C-4420-8919-5914787A1622}" type="datetimeFigureOut">
              <a:rPr lang="en-GB" smtClean="0"/>
              <a:t>28/10/2022</a:t>
            </a:fld>
            <a:endParaRPr lang="en-GB" dirty="0"/>
          </a:p>
        </p:txBody>
      </p:sp>
      <p:sp>
        <p:nvSpPr>
          <p:cNvPr id="4" name="Footer Placeholder 3">
            <a:extLst>
              <a:ext uri="{FF2B5EF4-FFF2-40B4-BE49-F238E27FC236}">
                <a16:creationId xmlns:a16="http://schemas.microsoft.com/office/drawing/2014/main" id="{7D4A9491-430A-4D04-B1A1-32F76306F4E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91B6C7D-54BC-4277-BBA9-CAEE3EDBE826}"/>
              </a:ext>
            </a:extLst>
          </p:cNvPr>
          <p:cNvSpPr>
            <a:spLocks noGrp="1"/>
          </p:cNvSpPr>
          <p:nvPr>
            <p:ph type="sldNum" sz="quarter" idx="12"/>
          </p:nvPr>
        </p:nvSpPr>
        <p:spPr/>
        <p:txBody>
          <a:bodyPr/>
          <a:lstStyle/>
          <a:p>
            <a:fld id="{CE0E53E9-B2DC-4FF8-8AF6-68B66DD4CA2C}" type="slidenum">
              <a:rPr lang="en-GB" smtClean="0"/>
              <a:t>‹#›</a:t>
            </a:fld>
            <a:endParaRPr lang="en-GB" dirty="0"/>
          </a:p>
        </p:txBody>
      </p:sp>
    </p:spTree>
    <p:extLst>
      <p:ext uri="{BB962C8B-B14F-4D97-AF65-F5344CB8AC3E}">
        <p14:creationId xmlns:p14="http://schemas.microsoft.com/office/powerpoint/2010/main" val="32500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BFAA04-23DD-41C9-B934-55E6F08B0226}"/>
              </a:ext>
            </a:extLst>
          </p:cNvPr>
          <p:cNvSpPr>
            <a:spLocks noGrp="1"/>
          </p:cNvSpPr>
          <p:nvPr>
            <p:ph type="dt" sz="half" idx="10"/>
          </p:nvPr>
        </p:nvSpPr>
        <p:spPr/>
        <p:txBody>
          <a:bodyPr/>
          <a:lstStyle/>
          <a:p>
            <a:fld id="{966D8ACD-192C-4420-8919-5914787A1622}" type="datetimeFigureOut">
              <a:rPr lang="en-GB" smtClean="0"/>
              <a:t>28/10/2022</a:t>
            </a:fld>
            <a:endParaRPr lang="en-GB" dirty="0"/>
          </a:p>
        </p:txBody>
      </p:sp>
      <p:sp>
        <p:nvSpPr>
          <p:cNvPr id="3" name="Footer Placeholder 2">
            <a:extLst>
              <a:ext uri="{FF2B5EF4-FFF2-40B4-BE49-F238E27FC236}">
                <a16:creationId xmlns:a16="http://schemas.microsoft.com/office/drawing/2014/main" id="{5FF155F6-5361-46BB-841B-6B9D106AA69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E9C53AE-F166-4806-848A-73209DA41C85}"/>
              </a:ext>
            </a:extLst>
          </p:cNvPr>
          <p:cNvSpPr>
            <a:spLocks noGrp="1"/>
          </p:cNvSpPr>
          <p:nvPr>
            <p:ph type="sldNum" sz="quarter" idx="12"/>
          </p:nvPr>
        </p:nvSpPr>
        <p:spPr/>
        <p:txBody>
          <a:bodyPr/>
          <a:lstStyle/>
          <a:p>
            <a:fld id="{CE0E53E9-B2DC-4FF8-8AF6-68B66DD4CA2C}" type="slidenum">
              <a:rPr lang="en-GB" smtClean="0"/>
              <a:t>‹#›</a:t>
            </a:fld>
            <a:endParaRPr lang="en-GB" dirty="0"/>
          </a:p>
        </p:txBody>
      </p:sp>
    </p:spTree>
    <p:extLst>
      <p:ext uri="{BB962C8B-B14F-4D97-AF65-F5344CB8AC3E}">
        <p14:creationId xmlns:p14="http://schemas.microsoft.com/office/powerpoint/2010/main" val="4233503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7101-CE9A-43E7-AA4B-8CFA1E8AE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F7C1E14-76D8-406E-A749-6ACE882C54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F8C4EB1-DE79-4661-A887-B579E2233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22BBFB-ED23-4930-8F0B-4C3721D5161D}"/>
              </a:ext>
            </a:extLst>
          </p:cNvPr>
          <p:cNvSpPr>
            <a:spLocks noGrp="1"/>
          </p:cNvSpPr>
          <p:nvPr>
            <p:ph type="dt" sz="half" idx="10"/>
          </p:nvPr>
        </p:nvSpPr>
        <p:spPr/>
        <p:txBody>
          <a:bodyPr/>
          <a:lstStyle/>
          <a:p>
            <a:fld id="{966D8ACD-192C-4420-8919-5914787A1622}" type="datetimeFigureOut">
              <a:rPr lang="en-GB" smtClean="0"/>
              <a:t>28/10/2022</a:t>
            </a:fld>
            <a:endParaRPr lang="en-GB" dirty="0"/>
          </a:p>
        </p:txBody>
      </p:sp>
      <p:sp>
        <p:nvSpPr>
          <p:cNvPr id="6" name="Footer Placeholder 5">
            <a:extLst>
              <a:ext uri="{FF2B5EF4-FFF2-40B4-BE49-F238E27FC236}">
                <a16:creationId xmlns:a16="http://schemas.microsoft.com/office/drawing/2014/main" id="{CCFE6276-7E05-4A20-9DC3-EDB8190F5FB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EDC68E1-DD39-438C-A2E4-DD405FD2B98E}"/>
              </a:ext>
            </a:extLst>
          </p:cNvPr>
          <p:cNvSpPr>
            <a:spLocks noGrp="1"/>
          </p:cNvSpPr>
          <p:nvPr>
            <p:ph type="sldNum" sz="quarter" idx="12"/>
          </p:nvPr>
        </p:nvSpPr>
        <p:spPr/>
        <p:txBody>
          <a:bodyPr/>
          <a:lstStyle/>
          <a:p>
            <a:fld id="{CE0E53E9-B2DC-4FF8-8AF6-68B66DD4CA2C}" type="slidenum">
              <a:rPr lang="en-GB" smtClean="0"/>
              <a:t>‹#›</a:t>
            </a:fld>
            <a:endParaRPr lang="en-GB" dirty="0"/>
          </a:p>
        </p:txBody>
      </p:sp>
    </p:spTree>
    <p:extLst>
      <p:ext uri="{BB962C8B-B14F-4D97-AF65-F5344CB8AC3E}">
        <p14:creationId xmlns:p14="http://schemas.microsoft.com/office/powerpoint/2010/main" val="386636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4A7F-49C6-4FD3-921A-A4FF98F816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BE3A9E-8FB5-41E0-B4DD-6C4F33B53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4596339-1C97-4C36-A59C-498F0B909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FC0EF3-D46E-4896-B21D-9FE3A7E0E191}"/>
              </a:ext>
            </a:extLst>
          </p:cNvPr>
          <p:cNvSpPr>
            <a:spLocks noGrp="1"/>
          </p:cNvSpPr>
          <p:nvPr>
            <p:ph type="dt" sz="half" idx="10"/>
          </p:nvPr>
        </p:nvSpPr>
        <p:spPr/>
        <p:txBody>
          <a:bodyPr/>
          <a:lstStyle/>
          <a:p>
            <a:fld id="{966D8ACD-192C-4420-8919-5914787A1622}" type="datetimeFigureOut">
              <a:rPr lang="en-GB" smtClean="0"/>
              <a:t>28/10/2022</a:t>
            </a:fld>
            <a:endParaRPr lang="en-GB" dirty="0"/>
          </a:p>
        </p:txBody>
      </p:sp>
      <p:sp>
        <p:nvSpPr>
          <p:cNvPr id="6" name="Footer Placeholder 5">
            <a:extLst>
              <a:ext uri="{FF2B5EF4-FFF2-40B4-BE49-F238E27FC236}">
                <a16:creationId xmlns:a16="http://schemas.microsoft.com/office/drawing/2014/main" id="{5B7C4E23-46CC-4EA6-9523-76F5B595A2F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07B9825-3C2E-47E4-B488-B7D6011DA6A5}"/>
              </a:ext>
            </a:extLst>
          </p:cNvPr>
          <p:cNvSpPr>
            <a:spLocks noGrp="1"/>
          </p:cNvSpPr>
          <p:nvPr>
            <p:ph type="sldNum" sz="quarter" idx="12"/>
          </p:nvPr>
        </p:nvSpPr>
        <p:spPr/>
        <p:txBody>
          <a:bodyPr/>
          <a:lstStyle/>
          <a:p>
            <a:fld id="{CE0E53E9-B2DC-4FF8-8AF6-68B66DD4CA2C}" type="slidenum">
              <a:rPr lang="en-GB" smtClean="0"/>
              <a:t>‹#›</a:t>
            </a:fld>
            <a:endParaRPr lang="en-GB" dirty="0"/>
          </a:p>
        </p:txBody>
      </p:sp>
    </p:spTree>
    <p:extLst>
      <p:ext uri="{BB962C8B-B14F-4D97-AF65-F5344CB8AC3E}">
        <p14:creationId xmlns:p14="http://schemas.microsoft.com/office/powerpoint/2010/main" val="257886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524F22-484E-423E-972C-17A426B7DC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3799FA-91EC-45AA-BDA1-18DA945ECA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D7680C-9EF7-4A6F-82CB-659AAE434C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D8ACD-192C-4420-8919-5914787A1622}" type="datetimeFigureOut">
              <a:rPr lang="en-GB" smtClean="0"/>
              <a:t>28/10/2022</a:t>
            </a:fld>
            <a:endParaRPr lang="en-GB" dirty="0"/>
          </a:p>
        </p:txBody>
      </p:sp>
      <p:sp>
        <p:nvSpPr>
          <p:cNvPr id="5" name="Footer Placeholder 4">
            <a:extLst>
              <a:ext uri="{FF2B5EF4-FFF2-40B4-BE49-F238E27FC236}">
                <a16:creationId xmlns:a16="http://schemas.microsoft.com/office/drawing/2014/main" id="{8A05E60F-3C92-4601-8BBB-C8E3C62322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270B83DD-9D84-4D2E-9109-7E1846907A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E53E9-B2DC-4FF8-8AF6-68B66DD4CA2C}" type="slidenum">
              <a:rPr lang="en-GB" smtClean="0"/>
              <a:t>‹#›</a:t>
            </a:fld>
            <a:endParaRPr lang="en-GB" dirty="0"/>
          </a:p>
        </p:txBody>
      </p:sp>
    </p:spTree>
    <p:extLst>
      <p:ext uri="{BB962C8B-B14F-4D97-AF65-F5344CB8AC3E}">
        <p14:creationId xmlns:p14="http://schemas.microsoft.com/office/powerpoint/2010/main" val="3549855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FFDFF6-AEAE-4710-92B5-031A7991E6C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193" y="175334"/>
            <a:ext cx="5308846" cy="6507332"/>
          </a:xfrm>
          <a:prstGeom prst="rect">
            <a:avLst/>
          </a:prstGeom>
          <a:noFill/>
          <a:ln w="31750">
            <a:solidFill>
              <a:schemeClr val="tx1"/>
            </a:solidFill>
          </a:ln>
        </p:spPr>
      </p:pic>
      <p:sp>
        <p:nvSpPr>
          <p:cNvPr id="2" name="TextBox 1">
            <a:extLst>
              <a:ext uri="{FF2B5EF4-FFF2-40B4-BE49-F238E27FC236}">
                <a16:creationId xmlns:a16="http://schemas.microsoft.com/office/drawing/2014/main" id="{D1C0F452-FFE8-46F3-8CD8-50B6C5BC22D7}"/>
              </a:ext>
            </a:extLst>
          </p:cNvPr>
          <p:cNvSpPr txBox="1"/>
          <p:nvPr/>
        </p:nvSpPr>
        <p:spPr>
          <a:xfrm>
            <a:off x="7157575" y="3128452"/>
            <a:ext cx="4781675" cy="2492990"/>
          </a:xfrm>
          <a:prstGeom prst="rect">
            <a:avLst/>
          </a:prstGeom>
          <a:noFill/>
        </p:spPr>
        <p:txBody>
          <a:bodyPr wrap="square" rtlCol="0">
            <a:spAutoFit/>
          </a:bodyPr>
          <a:lstStyle/>
          <a:p>
            <a:pPr algn="ctr"/>
            <a:endParaRPr lang="en-US" sz="3600"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Mark Palin</a:t>
            </a:r>
          </a:p>
          <a:p>
            <a:pPr algn="ctr"/>
            <a:r>
              <a:rPr lang="en-US" sz="2400" dirty="0">
                <a:latin typeface="Arial" panose="020B0604020202020204" pitchFamily="34" charset="0"/>
                <a:cs typeface="Arial" panose="020B0604020202020204" pitchFamily="34" charset="0"/>
              </a:rPr>
              <a:t>Soroti Bible School</a:t>
            </a:r>
          </a:p>
          <a:p>
            <a:pPr algn="ctr"/>
            <a:endParaRPr lang="en-US" sz="2400" dirty="0">
              <a:latin typeface="Arial" panose="020B0604020202020204" pitchFamily="34" charset="0"/>
              <a:cs typeface="Arial" panose="020B0604020202020204" pitchFamily="34" charset="0"/>
            </a:endParaRPr>
          </a:p>
          <a:p>
            <a:pPr algn="ctr"/>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September 2019</a:t>
            </a:r>
            <a:endParaRPr lang="en-GB"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1B95C4F-4EC3-4847-AC90-1AB41C0E104B}"/>
              </a:ext>
            </a:extLst>
          </p:cNvPr>
          <p:cNvSpPr txBox="1"/>
          <p:nvPr/>
        </p:nvSpPr>
        <p:spPr>
          <a:xfrm>
            <a:off x="1183359" y="5098222"/>
            <a:ext cx="3968319" cy="523220"/>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‘Tent-making’</a:t>
            </a:r>
          </a:p>
        </p:txBody>
      </p:sp>
      <p:pic>
        <p:nvPicPr>
          <p:cNvPr id="6" name="Picture 5" descr="A picture containing text, clipart&#10;&#10;Description automatically generated">
            <a:extLst>
              <a:ext uri="{FF2B5EF4-FFF2-40B4-BE49-F238E27FC236}">
                <a16:creationId xmlns:a16="http://schemas.microsoft.com/office/drawing/2014/main" id="{9D71141F-A1BE-ABAC-8038-4928E3D0C0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5334"/>
            <a:ext cx="5730240" cy="1152144"/>
          </a:xfrm>
          <a:prstGeom prst="rect">
            <a:avLst/>
          </a:prstGeom>
        </p:spPr>
      </p:pic>
      <p:pic>
        <p:nvPicPr>
          <p:cNvPr id="7" name="Picture 6">
            <a:extLst>
              <a:ext uri="{FF2B5EF4-FFF2-40B4-BE49-F238E27FC236}">
                <a16:creationId xmlns:a16="http://schemas.microsoft.com/office/drawing/2014/main" id="{2B301D6F-C430-9DC2-CE86-2AD45ED0F1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16665" y="5937143"/>
            <a:ext cx="409575" cy="588645"/>
          </a:xfrm>
          <a:prstGeom prst="rect">
            <a:avLst/>
          </a:prstGeom>
          <a:noFill/>
          <a:ln w="3175">
            <a:noFill/>
          </a:ln>
        </p:spPr>
      </p:pic>
    </p:spTree>
    <p:extLst>
      <p:ext uri="{BB962C8B-B14F-4D97-AF65-F5344CB8AC3E}">
        <p14:creationId xmlns:p14="http://schemas.microsoft.com/office/powerpoint/2010/main" val="594691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660C3-2618-4126-ACE1-0E5D2139CB4E}"/>
              </a:ext>
            </a:extLst>
          </p:cNvPr>
          <p:cNvSpPr>
            <a:spLocks noGrp="1"/>
          </p:cNvSpPr>
          <p:nvPr>
            <p:ph type="title"/>
          </p:nvPr>
        </p:nvSpPr>
        <p:spPr>
          <a:xfrm>
            <a:off x="838200" y="311860"/>
            <a:ext cx="10515600" cy="1002036"/>
          </a:xfrm>
        </p:spPr>
        <p:txBody>
          <a:bodyPr>
            <a:normAutofit/>
          </a:bodyPr>
          <a:lstStyle/>
          <a:p>
            <a:pPr>
              <a:lnSpc>
                <a:spcPct val="100000"/>
              </a:lnSpc>
            </a:pPr>
            <a:r>
              <a:rPr lang="en-US" sz="4000" b="1" dirty="0">
                <a:latin typeface="Arial" panose="020B0604020202020204" pitchFamily="34" charset="0"/>
                <a:cs typeface="Arial" panose="020B0604020202020204" pitchFamily="34" charset="0"/>
              </a:rPr>
              <a:t>How to do business before God</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FC047FF-388D-4190-9752-EA313A3213AA}"/>
              </a:ext>
            </a:extLst>
          </p:cNvPr>
          <p:cNvSpPr>
            <a:spLocks noGrp="1"/>
          </p:cNvSpPr>
          <p:nvPr>
            <p:ph idx="1"/>
          </p:nvPr>
        </p:nvSpPr>
        <p:spPr>
          <a:xfrm>
            <a:off x="731668" y="1313896"/>
            <a:ext cx="10515600" cy="5140170"/>
          </a:xfrm>
        </p:spPr>
        <p:txBody>
          <a:bodyPr>
            <a:normAutofit/>
          </a:bodyPr>
          <a:lstStyle/>
          <a:p>
            <a:pPr marL="0" indent="0">
              <a:buNone/>
            </a:pPr>
            <a:r>
              <a:rPr lang="en-GB" sz="2400" dirty="0">
                <a:latin typeface="Arial" panose="020B0604020202020204" pitchFamily="34" charset="0"/>
                <a:cs typeface="Arial" panose="020B0604020202020204" pitchFamily="34" charset="0"/>
              </a:rPr>
              <a:t>“You shall not oppress your neighbour or rob him. The wages of a hired worker shall not remain with you all night until the morning.”</a:t>
            </a:r>
          </a:p>
          <a:p>
            <a:pPr marL="0" indent="0" algn="r">
              <a:buNone/>
            </a:pPr>
            <a:r>
              <a:rPr lang="en-GB" sz="2000" dirty="0">
                <a:latin typeface="Arial" panose="020B0604020202020204" pitchFamily="34" charset="0"/>
                <a:cs typeface="Arial" panose="020B0604020202020204" pitchFamily="34" charset="0"/>
              </a:rPr>
              <a:t>Leviticus 19:13 </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"It is well with the man who deals generously and lends; who conducts his affairs with justice.”</a:t>
            </a:r>
          </a:p>
          <a:p>
            <a:pPr marL="0" indent="0" algn="r">
              <a:buNone/>
            </a:pPr>
            <a:r>
              <a:rPr lang="en-GB" sz="2000" dirty="0">
                <a:latin typeface="Arial" panose="020B0604020202020204" pitchFamily="34" charset="0"/>
                <a:cs typeface="Arial" panose="020B0604020202020204" pitchFamily="34" charset="0"/>
              </a:rPr>
              <a:t>Psalm 112:5</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“Woe to him who builds his house by unrighteousness, and his upper rooms by injustice, who makes his neighbour serve him for nothing and does not give him his wages.”</a:t>
            </a:r>
          </a:p>
          <a:p>
            <a:pPr marL="0" indent="0" algn="r">
              <a:buNone/>
            </a:pPr>
            <a:r>
              <a:rPr lang="en-GB" sz="2000" dirty="0">
                <a:latin typeface="Arial" panose="020B0604020202020204" pitchFamily="34" charset="0"/>
                <a:cs typeface="Arial" panose="020B0604020202020204" pitchFamily="34" charset="0"/>
              </a:rPr>
              <a:t>       Jeremiah 22:13   </a:t>
            </a:r>
          </a:p>
        </p:txBody>
      </p:sp>
    </p:spTree>
    <p:extLst>
      <p:ext uri="{BB962C8B-B14F-4D97-AF65-F5344CB8AC3E}">
        <p14:creationId xmlns:p14="http://schemas.microsoft.com/office/powerpoint/2010/main" val="45833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1433DD-18A8-4EC6-93DD-0DBB0ECA27EF}"/>
              </a:ext>
            </a:extLst>
          </p:cNvPr>
          <p:cNvSpPr>
            <a:spLocks noGrp="1"/>
          </p:cNvSpPr>
          <p:nvPr>
            <p:ph idx="1"/>
          </p:nvPr>
        </p:nvSpPr>
        <p:spPr/>
        <p:txBody>
          <a:bodyPr/>
          <a:lstStyle/>
          <a:p>
            <a:pPr marL="0" indent="0">
              <a:buNone/>
            </a:pPr>
            <a:r>
              <a:rPr lang="en-GB" sz="2400" dirty="0">
                <a:latin typeface="Arial" panose="020B0604020202020204" pitchFamily="34" charset="0"/>
                <a:cs typeface="Arial" panose="020B0604020202020204" pitchFamily="34" charset="0"/>
              </a:rPr>
              <a:t>"You shall remember the LORD your God, for it is he who gives you power to get wealth, that he may confirm his covenant that he swore to your fathers, as it is this day.”</a:t>
            </a:r>
          </a:p>
          <a:p>
            <a:pPr marL="0" indent="0" algn="r">
              <a:buNone/>
            </a:pPr>
            <a:r>
              <a:rPr lang="en-GB" sz="2000" dirty="0">
                <a:latin typeface="Arial" panose="020B0604020202020204" pitchFamily="34" charset="0"/>
                <a:cs typeface="Arial" panose="020B0604020202020204" pitchFamily="34" charset="0"/>
              </a:rPr>
              <a:t>Deuteronomy 8:18</a:t>
            </a:r>
          </a:p>
          <a:p>
            <a:pPr marL="0" indent="0">
              <a:buNone/>
            </a:pPr>
            <a:endParaRPr lang="en-GB" dirty="0"/>
          </a:p>
        </p:txBody>
      </p:sp>
      <p:sp>
        <p:nvSpPr>
          <p:cNvPr id="4" name="Title 1">
            <a:extLst>
              <a:ext uri="{FF2B5EF4-FFF2-40B4-BE49-F238E27FC236}">
                <a16:creationId xmlns:a16="http://schemas.microsoft.com/office/drawing/2014/main" id="{37DFCAC9-078C-4323-904A-59D49A15C3F5}"/>
              </a:ext>
            </a:extLst>
          </p:cNvPr>
          <p:cNvSpPr>
            <a:spLocks noGrp="1"/>
          </p:cNvSpPr>
          <p:nvPr>
            <p:ph type="title"/>
          </p:nvPr>
        </p:nvSpPr>
        <p:spPr>
          <a:xfrm>
            <a:off x="838200" y="365125"/>
            <a:ext cx="10515600" cy="1325563"/>
          </a:xfrm>
        </p:spPr>
        <p:txBody>
          <a:bodyPr/>
          <a:lstStyle/>
          <a:p>
            <a:r>
              <a:rPr lang="en-US" b="1" dirty="0">
                <a:latin typeface="Arial" panose="020B0604020202020204" pitchFamily="34" charset="0"/>
                <a:cs typeface="Arial" panose="020B0604020202020204" pitchFamily="34" charset="0"/>
              </a:rPr>
              <a:t>Creating and holding wealth</a:t>
            </a:r>
            <a:br>
              <a:rPr lang="en-US" dirty="0"/>
            </a:br>
            <a:endParaRPr lang="en-GB" dirty="0"/>
          </a:p>
        </p:txBody>
      </p:sp>
    </p:spTree>
    <p:extLst>
      <p:ext uri="{BB962C8B-B14F-4D97-AF65-F5344CB8AC3E}">
        <p14:creationId xmlns:p14="http://schemas.microsoft.com/office/powerpoint/2010/main" val="352365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B486-7C0A-4961-8FD4-C78D9F3412EB}"/>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Creating and holding wealth</a:t>
            </a:r>
            <a:br>
              <a:rPr lang="en-US" dirty="0"/>
            </a:br>
            <a:endParaRPr lang="en-GB" dirty="0"/>
          </a:p>
        </p:txBody>
      </p:sp>
      <p:sp>
        <p:nvSpPr>
          <p:cNvPr id="3" name="Content Placeholder 2">
            <a:extLst>
              <a:ext uri="{FF2B5EF4-FFF2-40B4-BE49-F238E27FC236}">
                <a16:creationId xmlns:a16="http://schemas.microsoft.com/office/drawing/2014/main" id="{8A1FC72F-7276-4AC8-B322-8629B46F869C}"/>
              </a:ext>
            </a:extLst>
          </p:cNvPr>
          <p:cNvSpPr>
            <a:spLocks noGrp="1"/>
          </p:cNvSpPr>
          <p:nvPr>
            <p:ph idx="1"/>
          </p:nvPr>
        </p:nvSpPr>
        <p:spPr>
          <a:xfrm>
            <a:off x="838200" y="1145219"/>
            <a:ext cx="10515600" cy="5548544"/>
          </a:xfrm>
        </p:spPr>
        <p:txBody>
          <a:bodyPr>
            <a:normAutofit/>
          </a:bodyPr>
          <a:lstStyle/>
          <a:p>
            <a:pPr marL="0" indent="0">
              <a:buNone/>
            </a:pPr>
            <a:r>
              <a:rPr lang="en-GB" sz="2400" dirty="0">
                <a:latin typeface="Arial" panose="020B0604020202020204" pitchFamily="34" charset="0"/>
                <a:cs typeface="Arial" panose="020B0604020202020204" pitchFamily="34" charset="0"/>
              </a:rPr>
              <a:t>"Wealth gained hastily will dwindle, but whoever gathers little by little will increase it.”</a:t>
            </a:r>
          </a:p>
          <a:p>
            <a:pPr marL="0" indent="0" algn="r">
              <a:buNone/>
            </a:pPr>
            <a:r>
              <a:rPr lang="en-GB" sz="2200" dirty="0">
                <a:latin typeface="Arial" panose="020B0604020202020204" pitchFamily="34" charset="0"/>
                <a:cs typeface="Arial" panose="020B0604020202020204" pitchFamily="34" charset="0"/>
              </a:rPr>
              <a:t>Proverbs 13:11</a:t>
            </a:r>
          </a:p>
          <a:p>
            <a:pPr marL="0" indent="0">
              <a:buNone/>
            </a:pPr>
            <a:r>
              <a:rPr lang="en-GB" sz="2400" dirty="0">
                <a:latin typeface="Arial" panose="020B0604020202020204" pitchFamily="34" charset="0"/>
                <a:cs typeface="Arial" panose="020B0604020202020204" pitchFamily="34" charset="0"/>
              </a:rPr>
              <a:t>“Better is a little with the fear of the LORD than great treasure and trouble with it."</a:t>
            </a:r>
          </a:p>
          <a:p>
            <a:pPr marL="0" indent="0" algn="r">
              <a:buNone/>
            </a:pPr>
            <a:r>
              <a:rPr lang="en-GB" sz="2000" dirty="0">
                <a:latin typeface="Arial" panose="020B0604020202020204" pitchFamily="34" charset="0"/>
                <a:cs typeface="Arial" panose="020B0604020202020204" pitchFamily="34" charset="0"/>
              </a:rPr>
              <a:t>Proverbs 15:16</a:t>
            </a:r>
          </a:p>
          <a:p>
            <a:pPr marL="0" indent="0">
              <a:buNone/>
            </a:pPr>
            <a:r>
              <a:rPr lang="en-GB" sz="2400" dirty="0">
                <a:latin typeface="Arial" panose="020B0604020202020204" pitchFamily="34" charset="0"/>
                <a:cs typeface="Arial" panose="020B0604020202020204" pitchFamily="34" charset="0"/>
              </a:rPr>
              <a:t>"Better is a little with righteousness than great revenues with injustice.”</a:t>
            </a:r>
          </a:p>
          <a:p>
            <a:pPr marL="0" indent="0" algn="r">
              <a:buNone/>
            </a:pPr>
            <a:r>
              <a:rPr lang="en-GB" sz="2000" dirty="0">
                <a:latin typeface="Arial" panose="020B0604020202020204" pitchFamily="34" charset="0"/>
                <a:cs typeface="Arial" panose="020B0604020202020204" pitchFamily="34" charset="0"/>
              </a:rPr>
              <a:t>Proverbs 16:8</a:t>
            </a:r>
          </a:p>
          <a:p>
            <a:pPr marL="0" indent="0">
              <a:buNone/>
            </a:pPr>
            <a:r>
              <a:rPr lang="en-GB" sz="2400" dirty="0">
                <a:latin typeface="Arial" panose="020B0604020202020204" pitchFamily="34" charset="0"/>
                <a:cs typeface="Arial" panose="020B0604020202020204" pitchFamily="34" charset="0"/>
              </a:rPr>
              <a:t>"Do not toil to acquire wealth; be discerning enough to desist.” </a:t>
            </a:r>
          </a:p>
          <a:p>
            <a:pPr marL="0" indent="0" algn="r">
              <a:buNone/>
            </a:pPr>
            <a:r>
              <a:rPr lang="en-GB" sz="2000" dirty="0">
                <a:latin typeface="Arial" panose="020B0604020202020204" pitchFamily="34" charset="0"/>
                <a:cs typeface="Arial" panose="020B0604020202020204" pitchFamily="34" charset="0"/>
              </a:rPr>
              <a:t>Proverbs 23:4</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"For what does it profit a man to gain the whole world and forfeit his soul?” </a:t>
            </a:r>
          </a:p>
          <a:p>
            <a:pPr marL="0" indent="0" algn="r">
              <a:buNone/>
            </a:pPr>
            <a:r>
              <a:rPr lang="en-GB" sz="2000" dirty="0">
                <a:latin typeface="Arial" panose="020B0604020202020204" pitchFamily="34" charset="0"/>
                <a:cs typeface="Arial" panose="020B0604020202020204" pitchFamily="34" charset="0"/>
              </a:rPr>
              <a:t>Mark 8:36</a:t>
            </a:r>
          </a:p>
          <a:p>
            <a:pPr marL="0" indent="0">
              <a:buNone/>
            </a:pPr>
            <a:endParaRPr lang="en-GB" dirty="0">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57524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52A72-74F2-431D-8A54-D444EEA9CDD1}"/>
              </a:ext>
            </a:extLst>
          </p:cNvPr>
          <p:cNvSpPr>
            <a:spLocks noGrp="1"/>
          </p:cNvSpPr>
          <p:nvPr>
            <p:ph type="title"/>
          </p:nvPr>
        </p:nvSpPr>
        <p:spPr>
          <a:xfrm>
            <a:off x="838200" y="365126"/>
            <a:ext cx="10515600" cy="939892"/>
          </a:xfrm>
        </p:spPr>
        <p:txBody>
          <a:bodyPr/>
          <a:lstStyle/>
          <a:p>
            <a:r>
              <a:rPr lang="en-US" sz="4000" b="1" dirty="0">
                <a:latin typeface="Arial" panose="020B0604020202020204" pitchFamily="34" charset="0"/>
                <a:cs typeface="Arial" panose="020B0604020202020204" pitchFamily="34" charset="0"/>
              </a:rPr>
              <a:t>Business without God</a:t>
            </a:r>
            <a:endParaRPr lang="en-GB" dirty="0"/>
          </a:p>
        </p:txBody>
      </p:sp>
      <p:sp>
        <p:nvSpPr>
          <p:cNvPr id="3" name="Content Placeholder 2">
            <a:extLst>
              <a:ext uri="{FF2B5EF4-FFF2-40B4-BE49-F238E27FC236}">
                <a16:creationId xmlns:a16="http://schemas.microsoft.com/office/drawing/2014/main" id="{6B4A98A7-81E1-4709-A571-7EAF9E1822E6}"/>
              </a:ext>
            </a:extLst>
          </p:cNvPr>
          <p:cNvSpPr>
            <a:spLocks noGrp="1"/>
          </p:cNvSpPr>
          <p:nvPr>
            <p:ph idx="1"/>
          </p:nvPr>
        </p:nvSpPr>
        <p:spPr>
          <a:xfrm>
            <a:off x="838200" y="1305018"/>
            <a:ext cx="10515600" cy="5187856"/>
          </a:xfrm>
        </p:spPr>
        <p:txBody>
          <a:bodyPr>
            <a:normAutofit fontScale="85000" lnSpcReduction="10000"/>
          </a:bodyPr>
          <a:lstStyle/>
          <a:p>
            <a:pPr marL="0" indent="0">
              <a:lnSpc>
                <a:spcPct val="110000"/>
              </a:lnSpc>
              <a:spcBef>
                <a:spcPts val="0"/>
              </a:spcBef>
              <a:buNone/>
            </a:pPr>
            <a:r>
              <a:rPr lang="en-GB" sz="3000"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Then he sent some more servants and said, ‘Tell those who have been invited that I have prepared my dinner: My oxen and fattened cattle have been butchered, and everything is ready. Come to the wedding banquet.’</a:t>
            </a:r>
          </a:p>
          <a:p>
            <a:pPr marL="0" indent="0">
              <a:lnSpc>
                <a:spcPct val="110000"/>
              </a:lnSpc>
              <a:spcBef>
                <a:spcPts val="0"/>
              </a:spcBef>
              <a:buNone/>
            </a:pPr>
            <a:r>
              <a:rPr lang="en-GB" dirty="0">
                <a:latin typeface="Arial" panose="020B0604020202020204" pitchFamily="34" charset="0"/>
                <a:cs typeface="Arial" panose="020B0604020202020204" pitchFamily="34" charset="0"/>
              </a:rPr>
              <a:t>“But they paid no attention and went off—one to his field, another to his business. The rest seized his servants, mistreated them and killed them.</a:t>
            </a:r>
          </a:p>
          <a:p>
            <a:pPr marL="0" indent="0" algn="r">
              <a:buNone/>
            </a:pPr>
            <a:r>
              <a:rPr lang="en-GB" sz="2400" dirty="0">
                <a:latin typeface="Arial" panose="020B0604020202020204" pitchFamily="34" charset="0"/>
                <a:cs typeface="Arial" panose="020B0604020202020204" pitchFamily="34" charset="0"/>
              </a:rPr>
              <a:t>Matthew 22:4-6</a:t>
            </a:r>
            <a:r>
              <a:rPr lang="en-GB" sz="2200" dirty="0">
                <a:latin typeface="Arial" panose="020B0604020202020204" pitchFamily="34" charset="0"/>
                <a:cs typeface="Arial" panose="020B0604020202020204" pitchFamily="34" charset="0"/>
              </a:rPr>
              <a:t> </a:t>
            </a:r>
          </a:p>
          <a:p>
            <a:pPr marL="0" indent="0">
              <a:buNone/>
            </a:pPr>
            <a:endParaRPr lang="en-GB" dirty="0"/>
          </a:p>
          <a:p>
            <a:pPr marL="0" indent="0">
              <a:lnSpc>
                <a:spcPct val="110000"/>
              </a:lnSpc>
              <a:spcBef>
                <a:spcPts val="0"/>
              </a:spcBef>
              <a:buNone/>
            </a:pPr>
            <a:r>
              <a:rPr lang="en-GB" dirty="0">
                <a:latin typeface="Arial" panose="020B0604020202020204" pitchFamily="34" charset="0"/>
                <a:cs typeface="Arial" panose="020B0604020202020204" pitchFamily="34" charset="0"/>
              </a:rPr>
              <a:t>Believers in humble circumstances ought to take pride in their high position. But the rich should take pride in their humiliation—since they will pass away like a wild flower. For the sun rises with scorching heat and withers the plant; its blossom falls and its beauty is destroyed. In the same way, the rich will fade away even while they go about their business.</a:t>
            </a:r>
          </a:p>
          <a:p>
            <a:pPr marL="0" indent="0" algn="r">
              <a:buNone/>
            </a:pPr>
            <a:r>
              <a:rPr lang="en-GB" sz="2400" dirty="0">
                <a:latin typeface="Arial" panose="020B0604020202020204" pitchFamily="34" charset="0"/>
                <a:cs typeface="Arial" panose="020B0604020202020204" pitchFamily="34" charset="0"/>
              </a:rPr>
              <a:t>James 1, v 9-11</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7340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2038-5B40-4F04-B84D-C9640B5991D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Business and the Gospel</a:t>
            </a:r>
            <a:br>
              <a:rPr lang="en-US" dirty="0"/>
            </a:br>
            <a:endParaRPr lang="en-GB" dirty="0"/>
          </a:p>
        </p:txBody>
      </p:sp>
      <p:sp>
        <p:nvSpPr>
          <p:cNvPr id="3" name="Content Placeholder 2">
            <a:extLst>
              <a:ext uri="{FF2B5EF4-FFF2-40B4-BE49-F238E27FC236}">
                <a16:creationId xmlns:a16="http://schemas.microsoft.com/office/drawing/2014/main" id="{AC7B54DF-9730-4FE8-9CD1-E3784514A8EC}"/>
              </a:ext>
            </a:extLst>
          </p:cNvPr>
          <p:cNvSpPr>
            <a:spLocks noGrp="1"/>
          </p:cNvSpPr>
          <p:nvPr>
            <p:ph idx="1"/>
          </p:nvPr>
        </p:nvSpPr>
        <p:spPr>
          <a:xfrm>
            <a:off x="838200" y="1411550"/>
            <a:ext cx="10515600" cy="5329899"/>
          </a:xfrm>
        </p:spPr>
        <p:txBody>
          <a:bodyPr>
            <a:normAutofit/>
          </a:bodyPr>
          <a:lstStyle/>
          <a:p>
            <a:pPr marL="0" indent="0">
              <a:buNone/>
            </a:pPr>
            <a:r>
              <a:rPr lang="en-GB" sz="2400" dirty="0">
                <a:latin typeface="Arial" panose="020B0604020202020204" pitchFamily="34" charset="0"/>
                <a:cs typeface="Arial" panose="020B0604020202020204" pitchFamily="34" charset="0"/>
              </a:rPr>
              <a:t>About that time there arose a great disturbance about the Way. A silversmith named Demetrius, who made silver shrines of Artemis, brought in a lot of business for the craftsmen there. He called them together, along with the workers in related trades, and said: “You know, my friends, that we receive a good income from this business. And you see and hear how this fellow Paul has convinced and led astray large numbers of people here in Ephesus and in practically the whole province of Asia. He says that gods made by human hands are no gods at all. There is danger not only that our trade will lose its good name, but also that the temple of the great goddess Artemis will be discredited; and the goddess herself, who is worshiped throughout the province of Asia and the world, will be robbed of her divine majesty.”</a:t>
            </a:r>
          </a:p>
          <a:p>
            <a:pPr marL="0" indent="0">
              <a:buNone/>
            </a:pPr>
            <a:endParaRPr lang="en-GB" sz="2400" dirty="0">
              <a:latin typeface="Arial" panose="020B0604020202020204" pitchFamily="34" charset="0"/>
              <a:cs typeface="Arial" panose="020B0604020202020204" pitchFamily="34" charset="0"/>
            </a:endParaRPr>
          </a:p>
          <a:p>
            <a:pPr marL="0" indent="0" algn="r">
              <a:lnSpc>
                <a:spcPct val="100000"/>
              </a:lnSpc>
              <a:spcBef>
                <a:spcPts val="0"/>
              </a:spcBef>
              <a:buNone/>
            </a:pPr>
            <a:r>
              <a:rPr lang="en-GB" sz="2000" baseline="30000" dirty="0">
                <a:latin typeface="Arial" panose="020B0604020202020204" pitchFamily="34" charset="0"/>
                <a:cs typeface="Arial" panose="020B0604020202020204" pitchFamily="34" charset="0"/>
              </a:rPr>
              <a:t>Acts 19, v 23-27</a:t>
            </a:r>
            <a:endParaRPr lang="en-GB" sz="2000" dirty="0">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932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D9BFB-1737-470E-890E-73E56463B992}"/>
              </a:ext>
            </a:extLst>
          </p:cNvPr>
          <p:cNvSpPr>
            <a:spLocks noGrp="1"/>
          </p:cNvSpPr>
          <p:nvPr>
            <p:ph idx="1"/>
          </p:nvPr>
        </p:nvSpPr>
        <p:spPr>
          <a:xfrm>
            <a:off x="793812" y="126507"/>
            <a:ext cx="10738282" cy="6620522"/>
          </a:xfrm>
        </p:spPr>
        <p:txBody>
          <a:bodyPr>
            <a:normAutofit fontScale="25000" lnSpcReduction="20000"/>
          </a:bodyPr>
          <a:lstStyle/>
          <a:p>
            <a:pPr marL="0" indent="0">
              <a:lnSpc>
                <a:spcPct val="120000"/>
              </a:lnSpc>
              <a:spcBef>
                <a:spcPts val="0"/>
              </a:spcBef>
              <a:buNone/>
            </a:pPr>
            <a:r>
              <a:rPr lang="en-GB" sz="8800" dirty="0">
                <a:latin typeface="Arial" panose="020B0604020202020204" pitchFamily="34" charset="0"/>
                <a:cs typeface="Arial" panose="020B0604020202020204" pitchFamily="34" charset="0"/>
              </a:rPr>
              <a:t>Terrified at her torment, they will stand far off and cry:</a:t>
            </a:r>
          </a:p>
          <a:p>
            <a:pPr marL="0" indent="0">
              <a:lnSpc>
                <a:spcPct val="120000"/>
              </a:lnSpc>
              <a:spcBef>
                <a:spcPts val="0"/>
              </a:spcBef>
              <a:buNone/>
            </a:pPr>
            <a:r>
              <a:rPr lang="en-GB" sz="8800" dirty="0">
                <a:latin typeface="Arial" panose="020B0604020202020204" pitchFamily="34" charset="0"/>
                <a:cs typeface="Arial" panose="020B0604020202020204" pitchFamily="34" charset="0"/>
              </a:rPr>
              <a:t>“‘Woe! Woe to you, great city,</a:t>
            </a:r>
            <a:br>
              <a:rPr lang="en-GB" sz="8800" dirty="0">
                <a:latin typeface="Arial" panose="020B0604020202020204" pitchFamily="34" charset="0"/>
                <a:cs typeface="Arial" panose="020B0604020202020204" pitchFamily="34" charset="0"/>
              </a:rPr>
            </a:br>
            <a:r>
              <a:rPr lang="en-GB" sz="8800" dirty="0">
                <a:latin typeface="Arial" panose="020B0604020202020204" pitchFamily="34" charset="0"/>
                <a:cs typeface="Arial" panose="020B0604020202020204" pitchFamily="34" charset="0"/>
              </a:rPr>
              <a:t>    you mighty city of Babylon!</a:t>
            </a:r>
            <a:br>
              <a:rPr lang="en-GB" sz="8800" dirty="0">
                <a:latin typeface="Arial" panose="020B0604020202020204" pitchFamily="34" charset="0"/>
                <a:cs typeface="Arial" panose="020B0604020202020204" pitchFamily="34" charset="0"/>
              </a:rPr>
            </a:br>
            <a:r>
              <a:rPr lang="en-GB" sz="8800" dirty="0">
                <a:latin typeface="Arial" panose="020B0604020202020204" pitchFamily="34" charset="0"/>
                <a:cs typeface="Arial" panose="020B0604020202020204" pitchFamily="34" charset="0"/>
              </a:rPr>
              <a:t>In one hour your doom has come!’</a:t>
            </a:r>
          </a:p>
          <a:p>
            <a:pPr marL="0" indent="0">
              <a:lnSpc>
                <a:spcPct val="120000"/>
              </a:lnSpc>
              <a:spcBef>
                <a:spcPts val="0"/>
              </a:spcBef>
              <a:buNone/>
            </a:pPr>
            <a:r>
              <a:rPr lang="en-GB" sz="8800" dirty="0">
                <a:latin typeface="Arial" panose="020B0604020202020204" pitchFamily="34" charset="0"/>
                <a:cs typeface="Arial" panose="020B0604020202020204" pitchFamily="34" charset="0"/>
              </a:rPr>
              <a:t>“The merchants of the earth will weep and mourn over her because no one buys their cargoes anymore— cargoes of gold, silver, precious stones and pearls; fine linen, purple, silk and scarlet cloth; every sort of citron wood, and articles of every kind made of ivory, costly wood, bronze, iron and marble; cargoes of cinnamon and spice, of incense, myrrh and frankincense, of wine and olive oil, of fine flour and wheat; cattle and sheep; horses and carriages; and human beings sold as slaves.</a:t>
            </a:r>
          </a:p>
          <a:p>
            <a:pPr marL="0" indent="0">
              <a:lnSpc>
                <a:spcPct val="120000"/>
              </a:lnSpc>
              <a:spcBef>
                <a:spcPts val="0"/>
              </a:spcBef>
              <a:buNone/>
            </a:pPr>
            <a:r>
              <a:rPr lang="en-GB" sz="8800" dirty="0">
                <a:latin typeface="Arial" panose="020B0604020202020204" pitchFamily="34" charset="0"/>
                <a:cs typeface="Arial" panose="020B0604020202020204" pitchFamily="34" charset="0"/>
              </a:rPr>
              <a:t>“They will say, ‘The fruit you longed for is gone from you. All your luxury and splendour have vanished, never to be recovered.’ The merchants who sold these things and gained their wealth from her will stand far off, terrified at her torment. They will weep and mourn and cry out:</a:t>
            </a:r>
          </a:p>
          <a:p>
            <a:pPr marL="0" indent="0">
              <a:lnSpc>
                <a:spcPct val="120000"/>
              </a:lnSpc>
              <a:spcBef>
                <a:spcPts val="0"/>
              </a:spcBef>
              <a:buNone/>
            </a:pPr>
            <a:r>
              <a:rPr lang="en-GB" sz="8800" dirty="0">
                <a:latin typeface="Arial" panose="020B0604020202020204" pitchFamily="34" charset="0"/>
                <a:cs typeface="Arial" panose="020B0604020202020204" pitchFamily="34" charset="0"/>
              </a:rPr>
              <a:t>“‘Woe! Woe to you, great city,</a:t>
            </a:r>
            <a:br>
              <a:rPr lang="en-GB" sz="8800" dirty="0">
                <a:latin typeface="Arial" panose="020B0604020202020204" pitchFamily="34" charset="0"/>
                <a:cs typeface="Arial" panose="020B0604020202020204" pitchFamily="34" charset="0"/>
              </a:rPr>
            </a:br>
            <a:r>
              <a:rPr lang="en-GB" sz="8800" dirty="0">
                <a:latin typeface="Arial" panose="020B0604020202020204" pitchFamily="34" charset="0"/>
                <a:cs typeface="Arial" panose="020B0604020202020204" pitchFamily="34" charset="0"/>
              </a:rPr>
              <a:t>    dressed in fine linen, purple and scarlet,</a:t>
            </a:r>
            <a:br>
              <a:rPr lang="en-GB" sz="8800" dirty="0">
                <a:latin typeface="Arial" panose="020B0604020202020204" pitchFamily="34" charset="0"/>
                <a:cs typeface="Arial" panose="020B0604020202020204" pitchFamily="34" charset="0"/>
              </a:rPr>
            </a:br>
            <a:r>
              <a:rPr lang="en-GB" sz="8800" dirty="0">
                <a:latin typeface="Arial" panose="020B0604020202020204" pitchFamily="34" charset="0"/>
                <a:cs typeface="Arial" panose="020B0604020202020204" pitchFamily="34" charset="0"/>
              </a:rPr>
              <a:t>    and glittering with gold, precious stones and pearls!</a:t>
            </a:r>
            <a:br>
              <a:rPr lang="en-GB" sz="8800" dirty="0">
                <a:latin typeface="Arial" panose="020B0604020202020204" pitchFamily="34" charset="0"/>
                <a:cs typeface="Arial" panose="020B0604020202020204" pitchFamily="34" charset="0"/>
              </a:rPr>
            </a:br>
            <a:r>
              <a:rPr lang="en-GB" sz="8800" dirty="0">
                <a:latin typeface="Arial" panose="020B0604020202020204" pitchFamily="34" charset="0"/>
                <a:cs typeface="Arial" panose="020B0604020202020204" pitchFamily="34" charset="0"/>
              </a:rPr>
              <a:t>In one hour such great wealth has been brought to ruin!’</a:t>
            </a:r>
            <a:endParaRPr lang="en-GB" sz="4000" dirty="0">
              <a:latin typeface="Arial" panose="020B0604020202020204" pitchFamily="34" charset="0"/>
              <a:cs typeface="Arial" panose="020B0604020202020204" pitchFamily="34" charset="0"/>
            </a:endParaRPr>
          </a:p>
          <a:p>
            <a:pPr marL="0" indent="0" algn="r">
              <a:buNone/>
            </a:pPr>
            <a:r>
              <a:rPr lang="en-GB" sz="8000" dirty="0">
                <a:latin typeface="Arial" panose="020B0604020202020204" pitchFamily="34" charset="0"/>
                <a:cs typeface="Arial" panose="020B0604020202020204" pitchFamily="34" charset="0"/>
              </a:rPr>
              <a:t>Revelation 18, v 10-17</a:t>
            </a:r>
          </a:p>
          <a:p>
            <a:pPr marL="0" indent="0">
              <a:buNone/>
            </a:pPr>
            <a:endParaRPr lang="en-GB" dirty="0"/>
          </a:p>
        </p:txBody>
      </p:sp>
    </p:spTree>
    <p:extLst>
      <p:ext uri="{BB962C8B-B14F-4D97-AF65-F5344CB8AC3E}">
        <p14:creationId xmlns:p14="http://schemas.microsoft.com/office/powerpoint/2010/main" val="1721844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6C73-C40C-4220-B2DA-B65A2AD4BFD4}"/>
              </a:ext>
            </a:extLst>
          </p:cNvPr>
          <p:cNvSpPr>
            <a:spLocks noGrp="1"/>
          </p:cNvSpPr>
          <p:nvPr>
            <p:ph type="title"/>
          </p:nvPr>
        </p:nvSpPr>
        <p:spPr>
          <a:xfrm>
            <a:off x="838200" y="267472"/>
            <a:ext cx="10764915" cy="1002036"/>
          </a:xfrm>
        </p:spPr>
        <p:txBody>
          <a:bodyPr>
            <a:normAutofit/>
          </a:bodyPr>
          <a:lstStyle/>
          <a:p>
            <a:r>
              <a:rPr lang="en-US" sz="4000" b="1" dirty="0">
                <a:latin typeface="Arial" panose="020B0604020202020204" pitchFamily="34" charset="0"/>
                <a:cs typeface="Arial" panose="020B0604020202020204" pitchFamily="34" charset="0"/>
              </a:rPr>
              <a:t>Does Jesus urge us to engage in business?</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96AAA9B-5AEE-4C30-9145-7DDB0674C9B2}"/>
              </a:ext>
            </a:extLst>
          </p:cNvPr>
          <p:cNvSpPr>
            <a:spLocks noGrp="1"/>
          </p:cNvSpPr>
          <p:nvPr>
            <p:ph idx="1"/>
          </p:nvPr>
        </p:nvSpPr>
        <p:spPr>
          <a:xfrm>
            <a:off x="838200" y="1420428"/>
            <a:ext cx="10515600" cy="4181382"/>
          </a:xfrm>
        </p:spPr>
        <p:txBody>
          <a:bodyPr>
            <a:normAutofit fontScale="92500"/>
          </a:bodyPr>
          <a:lstStyle/>
          <a:p>
            <a:pPr marL="0" indent="0">
              <a:buNone/>
            </a:pPr>
            <a:r>
              <a:rPr lang="en-US" sz="2400" dirty="0">
                <a:latin typeface="Arial" panose="020B0604020202020204" pitchFamily="34" charset="0"/>
                <a:cs typeface="Arial" panose="020B0604020202020204" pitchFamily="34" charset="0"/>
              </a:rPr>
              <a:t>As they heard these things, he proceeded to tell a parable, because he was near to Jerusalem, and because they supposed that the kingdom of God was to appear immediately. He said therefore, “A nobleman went into a far country to receive for himself a kingdom and then return. Calling ten of his servants, he gave them ten minas, and said to them, ‘</a:t>
            </a:r>
            <a:r>
              <a:rPr lang="en-US" sz="2400" u="sng" dirty="0">
                <a:latin typeface="Arial" panose="020B0604020202020204" pitchFamily="34" charset="0"/>
                <a:cs typeface="Arial" panose="020B0604020202020204" pitchFamily="34" charset="0"/>
              </a:rPr>
              <a:t>Engage in business until I come</a:t>
            </a:r>
            <a:r>
              <a:rPr lang="en-US" sz="2400" dirty="0">
                <a:latin typeface="Arial" panose="020B0604020202020204" pitchFamily="34" charset="0"/>
                <a:cs typeface="Arial" panose="020B0604020202020204" pitchFamily="34" charset="0"/>
              </a:rPr>
              <a:t>.’ But his citizens hated him and sent a delegation after him, saying, ‘We do not want this man to reign over us.’ When he returned, having received the kingdom, he ordered these servants to whom he had given the money to be called to him, that he might know what they had </a:t>
            </a:r>
            <a:r>
              <a:rPr lang="en-US" sz="2400" u="sng" dirty="0">
                <a:latin typeface="Arial" panose="020B0604020202020204" pitchFamily="34" charset="0"/>
                <a:cs typeface="Arial" panose="020B0604020202020204" pitchFamily="34" charset="0"/>
              </a:rPr>
              <a:t>gained by doing business</a:t>
            </a:r>
            <a:r>
              <a:rPr lang="en-US" sz="2400" dirty="0">
                <a:latin typeface="Arial" panose="020B0604020202020204" pitchFamily="34" charset="0"/>
                <a:cs typeface="Arial" panose="020B0604020202020204" pitchFamily="34" charset="0"/>
              </a:rPr>
              <a:t>. </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lgn="r">
              <a:buNone/>
            </a:pPr>
            <a:r>
              <a:rPr lang="en-US" sz="2000" dirty="0">
                <a:latin typeface="Arial" panose="020B0604020202020204" pitchFamily="34" charset="0"/>
                <a:cs typeface="Arial" panose="020B0604020202020204" pitchFamily="34" charset="0"/>
              </a:rPr>
              <a:t>Luke 19, v 11-15 </a:t>
            </a:r>
            <a:r>
              <a:rPr lang="en-US" sz="2000" dirty="0" err="1">
                <a:latin typeface="Arial" panose="020B0604020202020204" pitchFamily="34" charset="0"/>
                <a:cs typeface="Arial" panose="020B0604020202020204" pitchFamily="34" charset="0"/>
              </a:rPr>
              <a:t>esv</a:t>
            </a:r>
            <a:endParaRPr lang="en-US" sz="20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79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D96797-5011-4984-90E7-0A02923E0E9C}"/>
              </a:ext>
            </a:extLst>
          </p:cNvPr>
          <p:cNvSpPr>
            <a:spLocks noGrp="1"/>
          </p:cNvSpPr>
          <p:nvPr>
            <p:ph idx="1"/>
          </p:nvPr>
        </p:nvSpPr>
        <p:spPr>
          <a:xfrm>
            <a:off x="838200" y="1497940"/>
            <a:ext cx="10515600" cy="4351338"/>
          </a:xfrm>
        </p:spPr>
        <p:txBody>
          <a:bodyPr>
            <a:normAutofit/>
          </a:bodyPr>
          <a:lstStyle/>
          <a:p>
            <a:pPr marL="0" indent="0">
              <a:buNone/>
            </a:pPr>
            <a:r>
              <a:rPr lang="en-US" sz="2400" dirty="0">
                <a:latin typeface="Arial" panose="020B0604020202020204" pitchFamily="34" charset="0"/>
                <a:cs typeface="Arial" panose="020B0604020202020204" pitchFamily="34" charset="0"/>
              </a:rPr>
              <a:t>The first came before him, saying, ‘Lord, your mina has made ten minas more.’ And he said to him, ‘Well done, good servant! Because you have been faithful in a very little, you shall have authority over ten cities.’ And the second came, saying, ‘Lord, your mina has made five minas.’ And he said to him, ‘And you are to be over five cities.’ Then another came, saying, ‘Lord, here is your mina, which I kept laid away in a handkerchief; for I was afraid of you, because you are a severe man. You take what you did not deposit, and reap what you did not sow.’ </a:t>
            </a:r>
          </a:p>
          <a:p>
            <a:pPr marL="0" indent="0">
              <a:buNone/>
            </a:pPr>
            <a:endParaRPr lang="en-US" sz="2400" dirty="0">
              <a:latin typeface="Arial" panose="020B0604020202020204" pitchFamily="34" charset="0"/>
              <a:cs typeface="Arial" panose="020B0604020202020204" pitchFamily="34" charset="0"/>
            </a:endParaRPr>
          </a:p>
          <a:p>
            <a:pPr marL="0" indent="0" algn="r">
              <a:buNone/>
            </a:pPr>
            <a:r>
              <a:rPr lang="en-US" sz="2000" dirty="0">
                <a:latin typeface="Arial" panose="020B0604020202020204" pitchFamily="34" charset="0"/>
                <a:cs typeface="Arial" panose="020B0604020202020204" pitchFamily="34" charset="0"/>
              </a:rPr>
              <a:t>Luke 19, v 16-21 </a:t>
            </a:r>
            <a:r>
              <a:rPr lang="en-US" sz="2000" dirty="0" err="1">
                <a:latin typeface="Arial" panose="020B0604020202020204" pitchFamily="34" charset="0"/>
                <a:cs typeface="Arial" panose="020B0604020202020204" pitchFamily="34" charset="0"/>
              </a:rPr>
              <a:t>esv</a:t>
            </a:r>
            <a:endParaRPr lang="en-US" sz="20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3DDB249-CF6D-42B4-8C7F-E837931172B5}"/>
              </a:ext>
            </a:extLst>
          </p:cNvPr>
          <p:cNvSpPr txBox="1">
            <a:spLocks/>
          </p:cNvSpPr>
          <p:nvPr/>
        </p:nvSpPr>
        <p:spPr>
          <a:xfrm>
            <a:off x="838200" y="267472"/>
            <a:ext cx="10764915" cy="1002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latin typeface="Arial" panose="020B0604020202020204" pitchFamily="34" charset="0"/>
                <a:cs typeface="Arial" panose="020B0604020202020204" pitchFamily="34" charset="0"/>
              </a:rPr>
              <a:t>Does Jesus urge us to engage in business?</a:t>
            </a:r>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15678D-3405-4CA0-8461-0517FF1CA69A}"/>
              </a:ext>
            </a:extLst>
          </p:cNvPr>
          <p:cNvSpPr>
            <a:spLocks noGrp="1"/>
          </p:cNvSpPr>
          <p:nvPr>
            <p:ph idx="1"/>
          </p:nvPr>
        </p:nvSpPr>
        <p:spPr>
          <a:xfrm>
            <a:off x="838200" y="1561465"/>
            <a:ext cx="10515600" cy="4351338"/>
          </a:xfrm>
        </p:spPr>
        <p:txBody>
          <a:bodyPr>
            <a:normAutofit/>
          </a:bodyPr>
          <a:lstStyle/>
          <a:p>
            <a:pPr marL="0" indent="0">
              <a:buNone/>
            </a:pPr>
            <a:r>
              <a:rPr lang="en-US" sz="2400" dirty="0">
                <a:latin typeface="Arial" panose="020B0604020202020204" pitchFamily="34" charset="0"/>
                <a:cs typeface="Arial" panose="020B0604020202020204" pitchFamily="34" charset="0"/>
              </a:rPr>
              <a:t>He said to him, ‘I will condemn you with your own words, you wicked servant! You knew that I was a severe man, taking what I did not deposit and reaping what I did not sow? Why then did you not put my money in the bank, and at my coming I might have collected it with interest?’ And he said to those who stood by, ‘Take the mina from him, and give it to the one who has the ten minas.’ And they said to him, ‘Lord, he has ten minas!’ ‘I tell you that to everyone who has, more will be given, but from the one who has not, even what he has will be taken away. But as for these enemies of mine, who did not want me to reign over them, bring them here and slaughter them before me.’”</a:t>
            </a:r>
          </a:p>
          <a:p>
            <a:pPr marL="0" indent="0" algn="r">
              <a:buNone/>
            </a:pPr>
            <a:r>
              <a:rPr lang="en-US" sz="2000" dirty="0">
                <a:latin typeface="Arial" panose="020B0604020202020204" pitchFamily="34" charset="0"/>
                <a:cs typeface="Arial" panose="020B0604020202020204" pitchFamily="34" charset="0"/>
              </a:rPr>
              <a:t>Luke 19, v 22-27 </a:t>
            </a:r>
            <a:r>
              <a:rPr lang="en-US" sz="2000" dirty="0" err="1">
                <a:latin typeface="Arial" panose="020B0604020202020204" pitchFamily="34" charset="0"/>
                <a:cs typeface="Arial" panose="020B0604020202020204" pitchFamily="34" charset="0"/>
              </a:rPr>
              <a:t>esv</a:t>
            </a:r>
            <a:endParaRPr lang="en-US" sz="20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8FC4BDF1-E333-493F-8AAC-9B083BFD0359}"/>
              </a:ext>
            </a:extLst>
          </p:cNvPr>
          <p:cNvSpPr txBox="1">
            <a:spLocks/>
          </p:cNvSpPr>
          <p:nvPr/>
        </p:nvSpPr>
        <p:spPr>
          <a:xfrm>
            <a:off x="838200" y="267472"/>
            <a:ext cx="10764915" cy="1002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Does Jesus urge us to engage in business?</a:t>
            </a:r>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715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C833-9D94-425A-905D-1C535AE4A272}"/>
              </a:ext>
            </a:extLst>
          </p:cNvPr>
          <p:cNvSpPr>
            <a:spLocks noGrp="1"/>
          </p:cNvSpPr>
          <p:nvPr>
            <p:ph type="title"/>
          </p:nvPr>
        </p:nvSpPr>
        <p:spPr>
          <a:xfrm>
            <a:off x="577048" y="409513"/>
            <a:ext cx="10515600" cy="771217"/>
          </a:xfrm>
        </p:spPr>
        <p:txBody>
          <a:bodyPr>
            <a:normAutofit/>
          </a:bodyPr>
          <a:lstStyle/>
          <a:p>
            <a:r>
              <a:rPr lang="en-GB" sz="4000" b="1" u="sng" dirty="0">
                <a:latin typeface="Arial" panose="020B0604020202020204" pitchFamily="34" charset="0"/>
                <a:cs typeface="Arial" panose="020B0604020202020204" pitchFamily="34" charset="0"/>
              </a:rPr>
              <a:t>1. Definition of Entrepreneurship</a:t>
            </a: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FF0711E-B64E-477B-B783-E7E31D64A96D}"/>
              </a:ext>
            </a:extLst>
          </p:cNvPr>
          <p:cNvSpPr>
            <a:spLocks noGrp="1"/>
          </p:cNvSpPr>
          <p:nvPr>
            <p:ph idx="1"/>
          </p:nvPr>
        </p:nvSpPr>
        <p:spPr>
          <a:xfrm>
            <a:off x="577048" y="1819922"/>
            <a:ext cx="11239129" cy="4909352"/>
          </a:xfrm>
        </p:spPr>
        <p:txBody>
          <a:bodyPr>
            <a:noAutofit/>
          </a:bodyPr>
          <a:lstStyle/>
          <a:p>
            <a:pPr marL="0" indent="0">
              <a:buNone/>
            </a:pPr>
            <a:r>
              <a:rPr lang="en-GB" sz="2600" dirty="0">
                <a:latin typeface="Arial" panose="020B0604020202020204" pitchFamily="34" charset="0"/>
                <a:cs typeface="Arial" panose="020B0604020202020204" pitchFamily="34" charset="0"/>
              </a:rPr>
              <a:t>The process of </a:t>
            </a:r>
            <a:r>
              <a:rPr lang="en-GB" sz="2600" u="sng" dirty="0">
                <a:latin typeface="Arial" panose="020B0604020202020204" pitchFamily="34" charset="0"/>
                <a:cs typeface="Arial" panose="020B0604020202020204" pitchFamily="34" charset="0"/>
              </a:rPr>
              <a:t>seeking business opportunities </a:t>
            </a:r>
            <a:r>
              <a:rPr lang="en-GB" sz="2600" dirty="0">
                <a:latin typeface="Arial" panose="020B0604020202020204" pitchFamily="34" charset="0"/>
                <a:cs typeface="Arial" panose="020B0604020202020204" pitchFamily="34" charset="0"/>
              </a:rPr>
              <a:t>under conditions of risk</a:t>
            </a:r>
          </a:p>
          <a:p>
            <a:pPr marL="0" lvl="0" indent="0">
              <a:buNone/>
            </a:pPr>
            <a:r>
              <a:rPr lang="en-GB" sz="2600" dirty="0">
                <a:latin typeface="Arial" panose="020B0604020202020204" pitchFamily="34" charset="0"/>
                <a:cs typeface="Arial" panose="020B0604020202020204" pitchFamily="34" charset="0"/>
              </a:rPr>
              <a:t>The process of undertaking a </a:t>
            </a:r>
            <a:r>
              <a:rPr lang="en-GB" sz="2600" u="sng" dirty="0">
                <a:latin typeface="Arial" panose="020B0604020202020204" pitchFamily="34" charset="0"/>
                <a:cs typeface="Arial" panose="020B0604020202020204" pitchFamily="34" charset="0"/>
              </a:rPr>
              <a:t>new business venture</a:t>
            </a:r>
          </a:p>
          <a:p>
            <a:pPr marL="0" lvl="0" indent="0">
              <a:buNone/>
            </a:pPr>
            <a:r>
              <a:rPr lang="en-GB" sz="2600" dirty="0">
                <a:latin typeface="Arial" panose="020B0604020202020204" pitchFamily="34" charset="0"/>
                <a:cs typeface="Arial" panose="020B0604020202020204" pitchFamily="34" charset="0"/>
              </a:rPr>
              <a:t>Organising </a:t>
            </a:r>
            <a:r>
              <a:rPr lang="en-GB" sz="2600" u="sng" dirty="0">
                <a:latin typeface="Arial" panose="020B0604020202020204" pitchFamily="34" charset="0"/>
                <a:cs typeface="Arial" panose="020B0604020202020204" pitchFamily="34" charset="0"/>
              </a:rPr>
              <a:t>uncertainty</a:t>
            </a:r>
            <a:r>
              <a:rPr lang="en-GB" sz="2600" dirty="0">
                <a:latin typeface="Arial" panose="020B0604020202020204" pitchFamily="34" charset="0"/>
                <a:cs typeface="Arial" panose="020B0604020202020204" pitchFamily="34" charset="0"/>
              </a:rPr>
              <a:t> by undertaking calculated risk</a:t>
            </a:r>
          </a:p>
          <a:p>
            <a:pPr marL="0" lvl="0" indent="0">
              <a:buNone/>
            </a:pPr>
            <a:r>
              <a:rPr lang="en-GB" sz="2600" dirty="0">
                <a:latin typeface="Arial" panose="020B0604020202020204" pitchFamily="34" charset="0"/>
                <a:cs typeface="Arial" panose="020B0604020202020204" pitchFamily="34" charset="0"/>
              </a:rPr>
              <a:t>Searching and exploiting useful information in order to </a:t>
            </a:r>
            <a:r>
              <a:rPr lang="en-GB" sz="2600" u="sng" dirty="0">
                <a:latin typeface="Arial" panose="020B0604020202020204" pitchFamily="34" charset="0"/>
                <a:cs typeface="Arial" panose="020B0604020202020204" pitchFamily="34" charset="0"/>
              </a:rPr>
              <a:t>create value</a:t>
            </a:r>
          </a:p>
          <a:p>
            <a:pPr marL="0" lvl="0" indent="0">
              <a:buNone/>
            </a:pPr>
            <a:r>
              <a:rPr lang="en-GB" sz="2600" u="sng" dirty="0">
                <a:latin typeface="Arial" panose="020B0604020202020204" pitchFamily="34" charset="0"/>
                <a:cs typeface="Arial" panose="020B0604020202020204" pitchFamily="34" charset="0"/>
              </a:rPr>
              <a:t>Searching for change and opportunities </a:t>
            </a:r>
            <a:r>
              <a:rPr lang="en-GB" sz="2600" dirty="0">
                <a:latin typeface="Arial" panose="020B0604020202020204" pitchFamily="34" charset="0"/>
                <a:cs typeface="Arial" panose="020B0604020202020204" pitchFamily="34" charset="0"/>
              </a:rPr>
              <a:t>and responding to it by exploiting those opportunities</a:t>
            </a:r>
          </a:p>
          <a:p>
            <a:pPr marL="0" lvl="0" indent="0">
              <a:buNone/>
            </a:pPr>
            <a:r>
              <a:rPr lang="en-GB" sz="2600" dirty="0">
                <a:latin typeface="Arial" panose="020B0604020202020204" pitchFamily="34" charset="0"/>
                <a:cs typeface="Arial" panose="020B0604020202020204" pitchFamily="34" charset="0"/>
              </a:rPr>
              <a:t>Creating business value through </a:t>
            </a:r>
            <a:r>
              <a:rPr lang="en-GB" sz="2600" u="sng" dirty="0">
                <a:latin typeface="Arial" panose="020B0604020202020204" pitchFamily="34" charset="0"/>
                <a:cs typeface="Arial" panose="020B0604020202020204" pitchFamily="34" charset="0"/>
              </a:rPr>
              <a:t>reorganising business opportunities</a:t>
            </a:r>
            <a:r>
              <a:rPr lang="en-GB" sz="2600" dirty="0">
                <a:latin typeface="Arial" panose="020B0604020202020204" pitchFamily="34" charset="0"/>
                <a:cs typeface="Arial" panose="020B0604020202020204" pitchFamily="34" charset="0"/>
              </a:rPr>
              <a:t>, managing risk and resources to manage a new business enterprise </a:t>
            </a:r>
          </a:p>
        </p:txBody>
      </p:sp>
    </p:spTree>
    <p:extLst>
      <p:ext uri="{BB962C8B-B14F-4D97-AF65-F5344CB8AC3E}">
        <p14:creationId xmlns:p14="http://schemas.microsoft.com/office/powerpoint/2010/main" val="69897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32F7-AC49-4D0A-B69D-9852F6B25C40}"/>
              </a:ext>
            </a:extLst>
          </p:cNvPr>
          <p:cNvSpPr>
            <a:spLocks noGrp="1"/>
          </p:cNvSpPr>
          <p:nvPr>
            <p:ph type="title"/>
          </p:nvPr>
        </p:nvSpPr>
        <p:spPr>
          <a:xfrm>
            <a:off x="838200" y="276349"/>
            <a:ext cx="10515600" cy="948770"/>
          </a:xfrm>
        </p:spPr>
        <p:txBody>
          <a:bodyPr>
            <a:normAutofit/>
          </a:bodyPr>
          <a:lstStyle/>
          <a:p>
            <a:r>
              <a:rPr lang="en-US" sz="4000" b="1" dirty="0">
                <a:latin typeface="Arial" panose="020B0604020202020204" pitchFamily="34" charset="0"/>
                <a:cs typeface="Arial" panose="020B0604020202020204" pitchFamily="34" charset="0"/>
              </a:rPr>
              <a:t>Tent-making – definition </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C0891E8-25F9-496A-B1CA-16ABA4319F1A}"/>
              </a:ext>
            </a:extLst>
          </p:cNvPr>
          <p:cNvSpPr>
            <a:spLocks noGrp="1"/>
          </p:cNvSpPr>
          <p:nvPr>
            <p:ph idx="1"/>
          </p:nvPr>
        </p:nvSpPr>
        <p:spPr>
          <a:xfrm>
            <a:off x="838200" y="1328474"/>
            <a:ext cx="10515600" cy="4939160"/>
          </a:xfrm>
        </p:spPr>
        <p:txBody>
          <a:bodyPr>
            <a:normAutofit/>
          </a:bodyPr>
          <a:lstStyle/>
          <a:p>
            <a:pPr marL="0" indent="0">
              <a:buNone/>
            </a:pPr>
            <a:r>
              <a:rPr lang="en-GB" sz="2400" b="1" dirty="0">
                <a:latin typeface="Arial" panose="020B0604020202020204" pitchFamily="34" charset="0"/>
                <a:cs typeface="Arial" panose="020B0604020202020204" pitchFamily="34" charset="0"/>
              </a:rPr>
              <a:t>Tentmaking</a:t>
            </a:r>
            <a:r>
              <a:rPr lang="en-GB" sz="2400" dirty="0">
                <a:latin typeface="Arial" panose="020B0604020202020204" pitchFamily="34" charset="0"/>
                <a:cs typeface="Arial" panose="020B0604020202020204" pitchFamily="34" charset="0"/>
              </a:rPr>
              <a:t>, in general, refers to the activities of any Christian who, while dedicating him or herself to the ministry of the Gospel, receives little or no pay for Church work, but performs work ("tentmaking") to provide support to themselves as they seek to proclaim the gospel.</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It comes from Acts 18, verses 1-4:</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After this, Paul left Athens and went to Corinth. There he met a Jew named Aquila, a native of Pontus, who had recently come from Italy with his wife Priscilla, because Claudius had ordered all Jews to leave Rome. Paul went to see them, and because he was a </a:t>
            </a:r>
            <a:r>
              <a:rPr lang="en-GB" sz="2400" u="sng" dirty="0">
                <a:latin typeface="Arial" panose="020B0604020202020204" pitchFamily="34" charset="0"/>
                <a:cs typeface="Arial" panose="020B0604020202020204" pitchFamily="34" charset="0"/>
              </a:rPr>
              <a:t>tentmaker</a:t>
            </a:r>
            <a:r>
              <a:rPr lang="en-GB" sz="2400" dirty="0">
                <a:latin typeface="Arial" panose="020B0604020202020204" pitchFamily="34" charset="0"/>
                <a:cs typeface="Arial" panose="020B0604020202020204" pitchFamily="34" charset="0"/>
              </a:rPr>
              <a:t> as they were, he stayed and worked with them. Every Sabbath he reasoned in the synagogue, trying to persuade Jews and Greeks.</a:t>
            </a: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31538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1D6FD-1B09-4CE4-9728-DC6BA1BBA179}"/>
              </a:ext>
            </a:extLst>
          </p:cNvPr>
          <p:cNvSpPr>
            <a:spLocks noGrp="1"/>
          </p:cNvSpPr>
          <p:nvPr>
            <p:ph type="title"/>
          </p:nvPr>
        </p:nvSpPr>
        <p:spPr>
          <a:xfrm>
            <a:off x="838200" y="365126"/>
            <a:ext cx="10515600" cy="1010914"/>
          </a:xfrm>
        </p:spPr>
        <p:txBody>
          <a:bodyPr>
            <a:noAutofit/>
          </a:bodyPr>
          <a:lstStyle/>
          <a:p>
            <a:r>
              <a:rPr lang="en-US" sz="4000" b="1" u="sng" dirty="0">
                <a:latin typeface="Arial" panose="020B0604020202020204" pitchFamily="34" charset="0"/>
                <a:cs typeface="Arial" panose="020B0604020202020204" pitchFamily="34" charset="0"/>
              </a:rPr>
              <a:t>2. Basic concepts in entrepreneurship  </a:t>
            </a:r>
            <a:br>
              <a:rPr lang="en-US" sz="4000" dirty="0"/>
            </a:br>
            <a:endParaRPr lang="en-GB" sz="4000" dirty="0"/>
          </a:p>
        </p:txBody>
      </p:sp>
      <p:sp>
        <p:nvSpPr>
          <p:cNvPr id="3" name="Content Placeholder 2">
            <a:extLst>
              <a:ext uri="{FF2B5EF4-FFF2-40B4-BE49-F238E27FC236}">
                <a16:creationId xmlns:a16="http://schemas.microsoft.com/office/drawing/2014/main" id="{0577A9DB-2675-4B98-84F5-24B1EF4C7E69}"/>
              </a:ext>
            </a:extLst>
          </p:cNvPr>
          <p:cNvSpPr>
            <a:spLocks noGrp="1"/>
          </p:cNvSpPr>
          <p:nvPr>
            <p:ph idx="1"/>
          </p:nvPr>
        </p:nvSpPr>
        <p:spPr>
          <a:xfrm>
            <a:off x="838200" y="1478886"/>
            <a:ext cx="10515600" cy="5013988"/>
          </a:xfrm>
        </p:spPr>
        <p:txBody>
          <a:bodyPr>
            <a:normAutofit/>
          </a:bodyPr>
          <a:lstStyle/>
          <a:p>
            <a:r>
              <a:rPr lang="en-US" sz="2600" dirty="0">
                <a:latin typeface="Arial" panose="020B0604020202020204" pitchFamily="34" charset="0"/>
                <a:cs typeface="Arial" panose="020B0604020202020204" pitchFamily="34" charset="0"/>
              </a:rPr>
              <a:t>Vision</a:t>
            </a:r>
          </a:p>
          <a:p>
            <a:r>
              <a:rPr lang="en-US" sz="2600" dirty="0">
                <a:latin typeface="Arial" panose="020B0604020202020204" pitchFamily="34" charset="0"/>
                <a:cs typeface="Arial" panose="020B0604020202020204" pitchFamily="34" charset="0"/>
              </a:rPr>
              <a:t>Risk-taking</a:t>
            </a:r>
          </a:p>
          <a:p>
            <a:r>
              <a:rPr lang="en-US" sz="2600" dirty="0">
                <a:latin typeface="Arial" panose="020B0604020202020204" pitchFamily="34" charset="0"/>
                <a:cs typeface="Arial" panose="020B0604020202020204" pitchFamily="34" charset="0"/>
              </a:rPr>
              <a:t>Living with uncertainty</a:t>
            </a:r>
          </a:p>
          <a:p>
            <a:r>
              <a:rPr lang="en-US" sz="2600" dirty="0">
                <a:latin typeface="Arial" panose="020B0604020202020204" pitchFamily="34" charset="0"/>
                <a:cs typeface="Arial" panose="020B0604020202020204" pitchFamily="34" charset="0"/>
              </a:rPr>
              <a:t>Seeking and exploiting new opportunities</a:t>
            </a:r>
          </a:p>
          <a:p>
            <a:r>
              <a:rPr lang="en-US" sz="2600" dirty="0">
                <a:latin typeface="Arial" panose="020B0604020202020204" pitchFamily="34" charset="0"/>
                <a:cs typeface="Arial" panose="020B0604020202020204" pitchFamily="34" charset="0"/>
              </a:rPr>
              <a:t>Creativity</a:t>
            </a:r>
          </a:p>
          <a:p>
            <a:r>
              <a:rPr lang="en-US" sz="2600" dirty="0">
                <a:latin typeface="Arial" panose="020B0604020202020204" pitchFamily="34" charset="0"/>
                <a:cs typeface="Arial" panose="020B0604020202020204" pitchFamily="34" charset="0"/>
              </a:rPr>
              <a:t>Innovation</a:t>
            </a:r>
          </a:p>
          <a:p>
            <a:r>
              <a:rPr lang="en-US" sz="2600" dirty="0">
                <a:latin typeface="Arial" panose="020B0604020202020204" pitchFamily="34" charset="0"/>
                <a:cs typeface="Arial" panose="020B0604020202020204" pitchFamily="34" charset="0"/>
              </a:rPr>
              <a:t>Bringing out change</a:t>
            </a:r>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60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306B-9FCB-4AEC-AB59-A7519289D694}"/>
              </a:ext>
            </a:extLst>
          </p:cNvPr>
          <p:cNvSpPr>
            <a:spLocks noGrp="1"/>
          </p:cNvSpPr>
          <p:nvPr>
            <p:ph type="title"/>
          </p:nvPr>
        </p:nvSpPr>
        <p:spPr/>
        <p:txBody>
          <a:bodyPr>
            <a:normAutofit/>
          </a:bodyPr>
          <a:lstStyle/>
          <a:p>
            <a:r>
              <a:rPr lang="en-GB" sz="4000" b="1" u="sng" dirty="0">
                <a:latin typeface="Arial" panose="020B0604020202020204" pitchFamily="34" charset="0"/>
                <a:cs typeface="Arial" panose="020B0604020202020204" pitchFamily="34" charset="0"/>
              </a:rPr>
              <a:t>3. Types of entrepreneur</a:t>
            </a:r>
            <a:br>
              <a:rPr lang="en-GB"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0DD4D6F-4B42-4AC7-9263-0242FFE0A8B7}"/>
              </a:ext>
            </a:extLst>
          </p:cNvPr>
          <p:cNvSpPr>
            <a:spLocks noGrp="1"/>
          </p:cNvSpPr>
          <p:nvPr>
            <p:ph idx="1"/>
          </p:nvPr>
        </p:nvSpPr>
        <p:spPr>
          <a:xfrm>
            <a:off x="838200" y="1690688"/>
            <a:ext cx="10515600" cy="3781887"/>
          </a:xfrm>
        </p:spPr>
        <p:txBody>
          <a:bodyPr>
            <a:normAutofit/>
          </a:bodyPr>
          <a:lstStyle/>
          <a:p>
            <a:pPr marL="0" indent="0">
              <a:buNone/>
            </a:pPr>
            <a:r>
              <a:rPr lang="en-US" dirty="0">
                <a:latin typeface="Arial" panose="020B0604020202020204" pitchFamily="34" charset="0"/>
                <a:cs typeface="Arial" panose="020B0604020202020204" pitchFamily="34" charset="0"/>
              </a:rPr>
              <a:t>• Individual entrepreneur </a:t>
            </a:r>
          </a:p>
          <a:p>
            <a:pPr marL="0" indent="0">
              <a:buNone/>
            </a:pPr>
            <a:r>
              <a:rPr lang="en-US" dirty="0">
                <a:latin typeface="Arial" panose="020B0604020202020204" pitchFamily="34" charset="0"/>
                <a:cs typeface="Arial" panose="020B0604020202020204" pitchFamily="34" charset="0"/>
              </a:rPr>
              <a:t>• Institutional entrepreneur </a:t>
            </a:r>
          </a:p>
          <a:p>
            <a:pPr marL="0" indent="0">
              <a:buNone/>
            </a:pPr>
            <a:r>
              <a:rPr lang="en-US" dirty="0">
                <a:latin typeface="Arial" panose="020B0604020202020204" pitchFamily="34" charset="0"/>
                <a:cs typeface="Arial" panose="020B0604020202020204" pitchFamily="34" charset="0"/>
              </a:rPr>
              <a:t>• Copreneurs </a:t>
            </a:r>
          </a:p>
          <a:p>
            <a:pPr marL="0" indent="0">
              <a:buNone/>
            </a:pPr>
            <a:r>
              <a:rPr lang="en-US" dirty="0">
                <a:latin typeface="Arial" panose="020B0604020202020204" pitchFamily="34" charset="0"/>
                <a:cs typeface="Arial" panose="020B0604020202020204" pitchFamily="34" charset="0"/>
              </a:rPr>
              <a:t>• Part-time entrepreneur </a:t>
            </a:r>
          </a:p>
          <a:p>
            <a:pPr marL="0" indent="0">
              <a:buNone/>
            </a:pPr>
            <a:r>
              <a:rPr lang="en-US" dirty="0">
                <a:latin typeface="Arial" panose="020B0604020202020204" pitchFamily="34" charset="0"/>
                <a:cs typeface="Arial" panose="020B0604020202020204" pitchFamily="34" charset="0"/>
              </a:rPr>
              <a:t>• Network entrepreneurs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33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07FE1-FC50-4617-8120-72D9A33F25A0}"/>
              </a:ext>
            </a:extLst>
          </p:cNvPr>
          <p:cNvSpPr>
            <a:spLocks noGrp="1"/>
          </p:cNvSpPr>
          <p:nvPr>
            <p:ph type="title"/>
          </p:nvPr>
        </p:nvSpPr>
        <p:spPr>
          <a:xfrm>
            <a:off x="838200" y="356248"/>
            <a:ext cx="11111144" cy="984281"/>
          </a:xfrm>
        </p:spPr>
        <p:txBody>
          <a:bodyPr>
            <a:noAutofit/>
          </a:bodyPr>
          <a:lstStyle/>
          <a:p>
            <a:r>
              <a:rPr lang="en-US" sz="4000" b="1" u="sng" dirty="0">
                <a:latin typeface="Arial" panose="020B0604020202020204" pitchFamily="34" charset="0"/>
                <a:cs typeface="Arial" panose="020B0604020202020204" pitchFamily="34" charset="0"/>
              </a:rPr>
              <a:t>4. Characteristics of an entrepreneur</a:t>
            </a:r>
            <a:endParaRPr lang="en-GB" sz="4000" b="1" u="sng"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DB7A3D2-9DB2-4AD6-9BEB-4E462B2B0C74}"/>
              </a:ext>
            </a:extLst>
          </p:cNvPr>
          <p:cNvSpPr>
            <a:spLocks noGrp="1"/>
          </p:cNvSpPr>
          <p:nvPr>
            <p:ph idx="1"/>
          </p:nvPr>
        </p:nvSpPr>
        <p:spPr>
          <a:xfrm>
            <a:off x="838200" y="1766657"/>
            <a:ext cx="10515600" cy="3506680"/>
          </a:xfrm>
        </p:spPr>
        <p:txBody>
          <a:bodyPr>
            <a:normAutofit/>
          </a:bodyPr>
          <a:lstStyle/>
          <a:p>
            <a:pPr marL="0" indent="0">
              <a:buNone/>
            </a:pPr>
            <a:r>
              <a:rPr lang="en-US" dirty="0"/>
              <a:t>• </a:t>
            </a:r>
            <a:r>
              <a:rPr lang="en-US" dirty="0">
                <a:latin typeface="Arial" panose="020B0604020202020204" pitchFamily="34" charset="0"/>
                <a:cs typeface="Arial" panose="020B0604020202020204" pitchFamily="34" charset="0"/>
              </a:rPr>
              <a:t>A risk-taker</a:t>
            </a:r>
          </a:p>
          <a:p>
            <a:pPr marL="0" indent="0">
              <a:buNone/>
            </a:pPr>
            <a:r>
              <a:rPr lang="en-US" dirty="0">
                <a:latin typeface="Arial" panose="020B0604020202020204" pitchFamily="34" charset="0"/>
                <a:cs typeface="Arial" panose="020B0604020202020204" pitchFamily="34" charset="0"/>
              </a:rPr>
              <a:t>• A visionary </a:t>
            </a:r>
          </a:p>
          <a:p>
            <a:pPr marL="0" indent="0">
              <a:buNone/>
            </a:pPr>
            <a:r>
              <a:rPr lang="en-US" dirty="0">
                <a:latin typeface="Arial" panose="020B0604020202020204" pitchFamily="34" charset="0"/>
                <a:cs typeface="Arial" panose="020B0604020202020204" pitchFamily="34" charset="0"/>
              </a:rPr>
              <a:t>• Creative </a:t>
            </a:r>
          </a:p>
          <a:p>
            <a:pPr marL="0" indent="0">
              <a:buNone/>
            </a:pPr>
            <a:r>
              <a:rPr lang="en-US" dirty="0">
                <a:latin typeface="Arial" panose="020B0604020202020204" pitchFamily="34" charset="0"/>
                <a:cs typeface="Arial" panose="020B0604020202020204" pitchFamily="34" charset="0"/>
              </a:rPr>
              <a:t>• An innovator</a:t>
            </a:r>
          </a:p>
          <a:p>
            <a:pPr marL="0" indent="0">
              <a:buNone/>
            </a:pPr>
            <a:r>
              <a:rPr lang="en-US" dirty="0">
                <a:latin typeface="Arial" panose="020B0604020202020204" pitchFamily="34" charset="0"/>
                <a:cs typeface="Arial" panose="020B0604020202020204" pitchFamily="34" charset="0"/>
              </a:rPr>
              <a:t>• An effective </a:t>
            </a:r>
            <a:r>
              <a:rPr lang="en-US" dirty="0" err="1">
                <a:latin typeface="Arial" panose="020B0604020202020204" pitchFamily="34" charset="0"/>
                <a:cs typeface="Arial" panose="020B0604020202020204" pitchFamily="34" charset="0"/>
              </a:rPr>
              <a:t>organiser</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•A disrupter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0690D-D242-4D56-8F94-92A773C406E4}"/>
              </a:ext>
            </a:extLst>
          </p:cNvPr>
          <p:cNvSpPr>
            <a:spLocks noGrp="1"/>
          </p:cNvSpPr>
          <p:nvPr>
            <p:ph type="title"/>
          </p:nvPr>
        </p:nvSpPr>
        <p:spPr>
          <a:xfrm>
            <a:off x="838200" y="365125"/>
            <a:ext cx="10515600" cy="922137"/>
          </a:xfrm>
        </p:spPr>
        <p:txBody>
          <a:bodyPr>
            <a:noAutofit/>
          </a:bodyPr>
          <a:lstStyle/>
          <a:p>
            <a:r>
              <a:rPr lang="en-US" sz="4000" b="1" dirty="0">
                <a:latin typeface="Arial" panose="020B0604020202020204" pitchFamily="34" charset="0"/>
                <a:cs typeface="Arial" panose="020B0604020202020204" pitchFamily="34" charset="0"/>
              </a:rPr>
              <a:t>5. Personal qualities in an entrepreneur</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B16F304-6153-4896-8275-9968432FA6CD}"/>
              </a:ext>
            </a:extLst>
          </p:cNvPr>
          <p:cNvSpPr>
            <a:spLocks noGrp="1"/>
          </p:cNvSpPr>
          <p:nvPr>
            <p:ph idx="1"/>
          </p:nvPr>
        </p:nvSpPr>
        <p:spPr>
          <a:xfrm>
            <a:off x="838200" y="1740024"/>
            <a:ext cx="10515600" cy="4199138"/>
          </a:xfrm>
        </p:spPr>
        <p:txBody>
          <a:bodyPr>
            <a:normAutofit/>
          </a:bodyPr>
          <a:lstStyle/>
          <a:p>
            <a:pPr marL="0" indent="0">
              <a:buNone/>
            </a:pPr>
            <a:r>
              <a:rPr lang="en-US" dirty="0"/>
              <a:t>• </a:t>
            </a:r>
            <a:r>
              <a:rPr lang="en-US" dirty="0">
                <a:latin typeface="Arial" panose="020B0604020202020204" pitchFamily="34" charset="0"/>
                <a:cs typeface="Arial" panose="020B0604020202020204" pitchFamily="34" charset="0"/>
              </a:rPr>
              <a:t>Courage</a:t>
            </a:r>
          </a:p>
          <a:p>
            <a:pPr marL="0" indent="0">
              <a:buNone/>
            </a:pPr>
            <a:r>
              <a:rPr lang="en-US" dirty="0">
                <a:latin typeface="Arial" panose="020B0604020202020204" pitchFamily="34" charset="0"/>
                <a:cs typeface="Arial" panose="020B0604020202020204" pitchFamily="34" charset="0"/>
              </a:rPr>
              <a:t>• Resilience</a:t>
            </a:r>
          </a:p>
          <a:p>
            <a:pPr marL="0" indent="0">
              <a:buNone/>
            </a:pPr>
            <a:r>
              <a:rPr lang="en-US" dirty="0">
                <a:latin typeface="Arial" panose="020B0604020202020204" pitchFamily="34" charset="0"/>
                <a:cs typeface="Arial" panose="020B0604020202020204" pitchFamily="34" charset="0"/>
              </a:rPr>
              <a:t>• High level of motivation</a:t>
            </a:r>
          </a:p>
          <a:p>
            <a:pPr marL="0" indent="0">
              <a:buNone/>
            </a:pPr>
            <a:r>
              <a:rPr lang="en-US" dirty="0">
                <a:latin typeface="Arial" panose="020B0604020202020204" pitchFamily="34" charset="0"/>
                <a:cs typeface="Arial" panose="020B0604020202020204" pitchFamily="34" charset="0"/>
              </a:rPr>
              <a:t>• Very hard working</a:t>
            </a:r>
          </a:p>
          <a:p>
            <a:pPr marL="0" indent="0">
              <a:buNone/>
            </a:pPr>
            <a:r>
              <a:rPr lang="en-US" dirty="0">
                <a:latin typeface="Arial" panose="020B0604020202020204" pitchFamily="34" charset="0"/>
                <a:cs typeface="Arial" panose="020B0604020202020204" pitchFamily="34" charset="0"/>
              </a:rPr>
              <a:t>• Able to manage a high level of uncertainty</a:t>
            </a:r>
          </a:p>
          <a:p>
            <a:pPr marL="0" indent="0">
              <a:buNone/>
            </a:pPr>
            <a:r>
              <a:rPr lang="en-US" dirty="0">
                <a:latin typeface="Arial" panose="020B0604020202020204" pitchFamily="34" charset="0"/>
                <a:cs typeface="Arial" panose="020B0604020202020204" pitchFamily="34" charset="0"/>
              </a:rPr>
              <a:t>• High level of personal self-belief</a:t>
            </a:r>
          </a:p>
          <a:p>
            <a:pPr marL="0" indent="0">
              <a:buNone/>
            </a:pPr>
            <a:r>
              <a:rPr lang="en-US" dirty="0">
                <a:latin typeface="Arial" panose="020B0604020202020204" pitchFamily="34" charset="0"/>
                <a:cs typeface="Arial" panose="020B0604020202020204" pitchFamily="34" charset="0"/>
              </a:rPr>
              <a:t>• Need for personal freedom and autonomy</a:t>
            </a:r>
          </a:p>
          <a:p>
            <a:pPr marL="0" indent="0">
              <a:buNone/>
            </a:pPr>
            <a:r>
              <a:rPr lang="en-US" dirty="0">
                <a:latin typeface="Arial" panose="020B0604020202020204" pitchFamily="34" charset="0"/>
                <a:cs typeface="Arial" panose="020B0604020202020204" pitchFamily="34" charset="0"/>
              </a:rPr>
              <a:t>• Focused on results and achievement </a:t>
            </a:r>
          </a:p>
          <a:p>
            <a:pPr marL="0" indent="0">
              <a:buNone/>
            </a:pPr>
            <a:endParaRPr lang="en-GB" dirty="0"/>
          </a:p>
        </p:txBody>
      </p:sp>
    </p:spTree>
    <p:extLst>
      <p:ext uri="{BB962C8B-B14F-4D97-AF65-F5344CB8AC3E}">
        <p14:creationId xmlns:p14="http://schemas.microsoft.com/office/powerpoint/2010/main" val="117172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DC188-2791-4882-9C7A-7D4B3A0B4465}"/>
              </a:ext>
            </a:extLst>
          </p:cNvPr>
          <p:cNvSpPr>
            <a:spLocks noGrp="1"/>
          </p:cNvSpPr>
          <p:nvPr>
            <p:ph type="title"/>
          </p:nvPr>
        </p:nvSpPr>
        <p:spPr>
          <a:xfrm>
            <a:off x="838199" y="235915"/>
            <a:ext cx="10711649" cy="851116"/>
          </a:xfrm>
        </p:spPr>
        <p:txBody>
          <a:bodyPr>
            <a:normAutofit/>
          </a:bodyPr>
          <a:lstStyle/>
          <a:p>
            <a:r>
              <a:rPr lang="en-US" sz="2800" b="1" u="sng" dirty="0">
                <a:latin typeface="Arial" panose="020B0604020202020204" pitchFamily="34" charset="0"/>
                <a:cs typeface="Arial" panose="020B0604020202020204" pitchFamily="34" charset="0"/>
              </a:rPr>
              <a:t>6</a:t>
            </a:r>
            <a:r>
              <a:rPr lang="en-US" sz="4000" b="1" u="sng" dirty="0">
                <a:latin typeface="Arial" panose="020B0604020202020204" pitchFamily="34" charset="0"/>
                <a:cs typeface="Arial" panose="020B0604020202020204" pitchFamily="34" charset="0"/>
              </a:rPr>
              <a:t>. Entrepreneurship process</a:t>
            </a:r>
            <a:endParaRPr lang="en-GB" sz="4000" b="1" u="sng"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EC5E3307-D0D7-4996-8545-A8F5B726AFFA}"/>
              </a:ext>
            </a:extLst>
          </p:cNvPr>
          <p:cNvSpPr/>
          <p:nvPr/>
        </p:nvSpPr>
        <p:spPr>
          <a:xfrm>
            <a:off x="718457" y="2993463"/>
            <a:ext cx="2658359" cy="1563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Identify an opportunity or generate a new idea</a:t>
            </a:r>
            <a:endParaRPr lang="en-GB" dirty="0"/>
          </a:p>
        </p:txBody>
      </p:sp>
      <p:sp>
        <p:nvSpPr>
          <p:cNvPr id="11" name="Oval 10">
            <a:extLst>
              <a:ext uri="{FF2B5EF4-FFF2-40B4-BE49-F238E27FC236}">
                <a16:creationId xmlns:a16="http://schemas.microsoft.com/office/drawing/2014/main" id="{6E78F03F-9FC3-4BCC-A72D-18BD6CF69ADE}"/>
              </a:ext>
            </a:extLst>
          </p:cNvPr>
          <p:cNvSpPr/>
          <p:nvPr/>
        </p:nvSpPr>
        <p:spPr>
          <a:xfrm>
            <a:off x="3376816" y="1269176"/>
            <a:ext cx="2658359" cy="1563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Evaluate idea or opportunity in light of wider business environment</a:t>
            </a:r>
            <a:endParaRPr lang="en-GB" dirty="0"/>
          </a:p>
        </p:txBody>
      </p:sp>
      <p:sp>
        <p:nvSpPr>
          <p:cNvPr id="12" name="Oval 11">
            <a:extLst>
              <a:ext uri="{FF2B5EF4-FFF2-40B4-BE49-F238E27FC236}">
                <a16:creationId xmlns:a16="http://schemas.microsoft.com/office/drawing/2014/main" id="{3616B73B-2F2B-42B6-9CF2-E0770FD6441A}"/>
              </a:ext>
            </a:extLst>
          </p:cNvPr>
          <p:cNvSpPr/>
          <p:nvPr/>
        </p:nvSpPr>
        <p:spPr>
          <a:xfrm>
            <a:off x="6847811" y="1258457"/>
            <a:ext cx="2658359" cy="1563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Develop viable business approach to exploit opportunity</a:t>
            </a:r>
            <a:endParaRPr lang="en-GB" dirty="0"/>
          </a:p>
        </p:txBody>
      </p:sp>
      <p:sp>
        <p:nvSpPr>
          <p:cNvPr id="14" name="Oval 13">
            <a:extLst>
              <a:ext uri="{FF2B5EF4-FFF2-40B4-BE49-F238E27FC236}">
                <a16:creationId xmlns:a16="http://schemas.microsoft.com/office/drawing/2014/main" id="{15AC0D7D-E39C-4D6B-930F-ADD354AD03C7}"/>
              </a:ext>
            </a:extLst>
          </p:cNvPr>
          <p:cNvSpPr/>
          <p:nvPr/>
        </p:nvSpPr>
        <p:spPr>
          <a:xfrm>
            <a:off x="9173403" y="2918561"/>
            <a:ext cx="2658359" cy="1563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4. Decide resources needed to implement opportunity or idea</a:t>
            </a:r>
            <a:endParaRPr lang="en-GB" dirty="0"/>
          </a:p>
        </p:txBody>
      </p:sp>
      <p:sp>
        <p:nvSpPr>
          <p:cNvPr id="15" name="Oval 14">
            <a:extLst>
              <a:ext uri="{FF2B5EF4-FFF2-40B4-BE49-F238E27FC236}">
                <a16:creationId xmlns:a16="http://schemas.microsoft.com/office/drawing/2014/main" id="{C485555A-B60B-4DBA-B9CD-0E3C34504F35}"/>
              </a:ext>
            </a:extLst>
          </p:cNvPr>
          <p:cNvSpPr/>
          <p:nvPr/>
        </p:nvSpPr>
        <p:spPr>
          <a:xfrm>
            <a:off x="6722433" y="5015267"/>
            <a:ext cx="2658359" cy="1563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Manage turbulence and uncertainty as opportunity to implemented</a:t>
            </a:r>
            <a:endParaRPr lang="en-GB" dirty="0"/>
          </a:p>
        </p:txBody>
      </p:sp>
      <p:sp>
        <p:nvSpPr>
          <p:cNvPr id="16" name="Oval 15">
            <a:extLst>
              <a:ext uri="{FF2B5EF4-FFF2-40B4-BE49-F238E27FC236}">
                <a16:creationId xmlns:a16="http://schemas.microsoft.com/office/drawing/2014/main" id="{D6FC5AF9-BAA3-4230-B6AC-66C75556ADA5}"/>
              </a:ext>
            </a:extLst>
          </p:cNvPr>
          <p:cNvSpPr/>
          <p:nvPr/>
        </p:nvSpPr>
        <p:spPr>
          <a:xfrm>
            <a:off x="2811208" y="5015268"/>
            <a:ext cx="2658359" cy="15635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6. Direct resources to achieve goals of the new enterprise</a:t>
            </a:r>
            <a:endParaRPr lang="en-GB" dirty="0"/>
          </a:p>
        </p:txBody>
      </p:sp>
    </p:spTree>
    <p:extLst>
      <p:ext uri="{BB962C8B-B14F-4D97-AF65-F5344CB8AC3E}">
        <p14:creationId xmlns:p14="http://schemas.microsoft.com/office/powerpoint/2010/main" val="234396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77A9DB-2675-4B98-84F5-24B1EF4C7E69}"/>
              </a:ext>
            </a:extLst>
          </p:cNvPr>
          <p:cNvSpPr>
            <a:spLocks noGrp="1"/>
          </p:cNvSpPr>
          <p:nvPr>
            <p:ph idx="1"/>
          </p:nvPr>
        </p:nvSpPr>
        <p:spPr>
          <a:xfrm>
            <a:off x="636233" y="1571348"/>
            <a:ext cx="10919534" cy="4767308"/>
          </a:xfrm>
        </p:spPr>
        <p:txBody>
          <a:bodyPr>
            <a:normAutofit/>
          </a:bodyPr>
          <a:lstStyle/>
          <a:p>
            <a:pPr lvl="0"/>
            <a:r>
              <a:rPr lang="en-GB" dirty="0">
                <a:latin typeface="Arial" panose="020B0604020202020204" pitchFamily="34" charset="0"/>
                <a:cs typeface="Arial" panose="020B0604020202020204" pitchFamily="34" charset="0"/>
              </a:rPr>
              <a:t>Creativity is the capability or act of conceiving something new, original or unusual.</a:t>
            </a:r>
          </a:p>
          <a:p>
            <a:pPr lvl="0"/>
            <a:r>
              <a:rPr lang="en-GB" dirty="0">
                <a:latin typeface="Arial" panose="020B0604020202020204" pitchFamily="34" charset="0"/>
                <a:cs typeface="Arial" panose="020B0604020202020204" pitchFamily="34" charset="0"/>
              </a:rPr>
              <a:t>The ability of an entrepreneur to come up with new ideas, products, processes or systems</a:t>
            </a:r>
          </a:p>
          <a:p>
            <a:pPr lvl="0"/>
            <a:r>
              <a:rPr lang="en-GB" dirty="0">
                <a:latin typeface="Arial" panose="020B0604020202020204" pitchFamily="34" charset="0"/>
                <a:cs typeface="Arial" panose="020B0604020202020204" pitchFamily="34" charset="0"/>
              </a:rPr>
              <a:t>It is the mental and social process involving the generation of new ideas or concepts or new links between individuals or groups of people </a:t>
            </a:r>
          </a:p>
          <a:p>
            <a:pPr lvl="0"/>
            <a:r>
              <a:rPr lang="en-GB" dirty="0">
                <a:latin typeface="Arial" panose="020B0604020202020204" pitchFamily="34" charset="0"/>
                <a:cs typeface="Arial" panose="020B0604020202020204" pitchFamily="34" charset="0"/>
              </a:rPr>
              <a:t>Creativity is the continuous process of improving and looking for solutions in an existing situation</a:t>
            </a:r>
          </a:p>
          <a:p>
            <a:endParaRPr lang="en-GB" sz="26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6F1BF662-F88C-4672-9B72-D85BAF4451F4}"/>
              </a:ext>
            </a:extLst>
          </p:cNvPr>
          <p:cNvSpPr>
            <a:spLocks noGrp="1"/>
          </p:cNvSpPr>
          <p:nvPr>
            <p:ph type="title"/>
          </p:nvPr>
        </p:nvSpPr>
        <p:spPr>
          <a:xfrm>
            <a:off x="838200" y="365125"/>
            <a:ext cx="10515600" cy="1325563"/>
          </a:xfrm>
        </p:spPr>
        <p:txBody>
          <a:bodyPr>
            <a:normAutofit/>
          </a:bodyPr>
          <a:lstStyle/>
          <a:p>
            <a:r>
              <a:rPr lang="en-US" sz="4000" b="1" u="sng" dirty="0">
                <a:latin typeface="Arial" panose="020B0604020202020204" pitchFamily="34" charset="0"/>
                <a:cs typeface="Arial" panose="020B0604020202020204" pitchFamily="34" charset="0"/>
              </a:rPr>
              <a:t>7. Definitions of creativity</a:t>
            </a:r>
            <a:endParaRPr lang="en-GB" sz="4000" dirty="0"/>
          </a:p>
        </p:txBody>
      </p:sp>
    </p:spTree>
    <p:extLst>
      <p:ext uri="{BB962C8B-B14F-4D97-AF65-F5344CB8AC3E}">
        <p14:creationId xmlns:p14="http://schemas.microsoft.com/office/powerpoint/2010/main" val="118733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0C4F-A892-40EE-B97D-E4B25D3776B1}"/>
              </a:ext>
            </a:extLst>
          </p:cNvPr>
          <p:cNvSpPr>
            <a:spLocks noGrp="1"/>
          </p:cNvSpPr>
          <p:nvPr>
            <p:ph type="title"/>
          </p:nvPr>
        </p:nvSpPr>
        <p:spPr>
          <a:xfrm>
            <a:off x="838200" y="365126"/>
            <a:ext cx="10515600" cy="957648"/>
          </a:xfrm>
        </p:spPr>
        <p:txBody>
          <a:bodyPr>
            <a:noAutofit/>
          </a:bodyPr>
          <a:lstStyle/>
          <a:p>
            <a:r>
              <a:rPr lang="en-GB" sz="4000" b="1" u="sng" dirty="0">
                <a:latin typeface="Arial" panose="020B0604020202020204" pitchFamily="34" charset="0"/>
                <a:cs typeface="Arial" panose="020B0604020202020204" pitchFamily="34" charset="0"/>
              </a:rPr>
              <a:t>8. Steps of creativity</a:t>
            </a:r>
            <a:br>
              <a:rPr lang="en-GB" sz="4000" dirty="0">
                <a:latin typeface="Arial" panose="020B0604020202020204" pitchFamily="34" charset="0"/>
                <a:cs typeface="Arial" panose="020B0604020202020204" pitchFamily="34" charset="0"/>
              </a:rPr>
            </a:br>
            <a:endParaRPr lang="en-GB" sz="4000" dirty="0"/>
          </a:p>
        </p:txBody>
      </p:sp>
      <p:sp>
        <p:nvSpPr>
          <p:cNvPr id="3" name="Content Placeholder 2">
            <a:extLst>
              <a:ext uri="{FF2B5EF4-FFF2-40B4-BE49-F238E27FC236}">
                <a16:creationId xmlns:a16="http://schemas.microsoft.com/office/drawing/2014/main" id="{9828208C-DF47-4137-B7B9-8077E2512FD2}"/>
              </a:ext>
            </a:extLst>
          </p:cNvPr>
          <p:cNvSpPr>
            <a:spLocks noGrp="1"/>
          </p:cNvSpPr>
          <p:nvPr>
            <p:ph idx="1"/>
          </p:nvPr>
        </p:nvSpPr>
        <p:spPr>
          <a:xfrm>
            <a:off x="838200" y="1225118"/>
            <a:ext cx="10515600" cy="5267756"/>
          </a:xfrm>
        </p:spPr>
        <p:txBody>
          <a:bodyPr>
            <a:normAutofit/>
          </a:bodyPr>
          <a:lstStyle/>
          <a:p>
            <a:r>
              <a:rPr lang="en-GB" b="1" dirty="0">
                <a:latin typeface="Arial" panose="020B0604020202020204" pitchFamily="34" charset="0"/>
                <a:cs typeface="Arial" panose="020B0604020202020204" pitchFamily="34" charset="0"/>
              </a:rPr>
              <a:t>The Five-Step Creative Process</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approach is often a </a:t>
            </a:r>
            <a:r>
              <a:rPr lang="en-GB" u="sng" dirty="0">
                <a:latin typeface="Arial" panose="020B0604020202020204" pitchFamily="34" charset="0"/>
                <a:cs typeface="Arial" panose="020B0604020202020204" pitchFamily="34" charset="0"/>
              </a:rPr>
              <a:t>feeling-led</a:t>
            </a:r>
            <a:r>
              <a:rPr lang="en-GB" dirty="0">
                <a:latin typeface="Arial" panose="020B0604020202020204" pitchFamily="34" charset="0"/>
                <a:cs typeface="Arial" panose="020B0604020202020204" pitchFamily="34" charset="0"/>
              </a:rPr>
              <a:t> response to what is presented to the entrepreneur:</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 </a:t>
            </a:r>
          </a:p>
        </p:txBody>
      </p:sp>
      <p:sp>
        <p:nvSpPr>
          <p:cNvPr id="4" name="Oval 3">
            <a:extLst>
              <a:ext uri="{FF2B5EF4-FFF2-40B4-BE49-F238E27FC236}">
                <a16:creationId xmlns:a16="http://schemas.microsoft.com/office/drawing/2014/main" id="{BF290800-F02B-49AC-881A-AE0125FECFE9}"/>
              </a:ext>
            </a:extLst>
          </p:cNvPr>
          <p:cNvSpPr/>
          <p:nvPr/>
        </p:nvSpPr>
        <p:spPr>
          <a:xfrm>
            <a:off x="2279898" y="3768571"/>
            <a:ext cx="2192784" cy="1065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latin typeface="Arial" panose="020B0604020202020204" pitchFamily="34" charset="0"/>
                <a:cs typeface="Arial" panose="020B0604020202020204" pitchFamily="34" charset="0"/>
              </a:rPr>
              <a:t>Step 1</a:t>
            </a:r>
            <a:r>
              <a:rPr lang="en-GB" dirty="0">
                <a:latin typeface="Arial" panose="020B0604020202020204" pitchFamily="34" charset="0"/>
                <a:cs typeface="Arial" panose="020B0604020202020204" pitchFamily="34" charset="0"/>
              </a:rPr>
              <a:t>: Awareness of need </a:t>
            </a:r>
          </a:p>
        </p:txBody>
      </p:sp>
      <p:sp>
        <p:nvSpPr>
          <p:cNvPr id="5" name="Oval 4">
            <a:extLst>
              <a:ext uri="{FF2B5EF4-FFF2-40B4-BE49-F238E27FC236}">
                <a16:creationId xmlns:a16="http://schemas.microsoft.com/office/drawing/2014/main" id="{0676F12F-A372-4BEE-AC30-E06EAB6ED016}"/>
              </a:ext>
            </a:extLst>
          </p:cNvPr>
          <p:cNvSpPr/>
          <p:nvPr/>
        </p:nvSpPr>
        <p:spPr>
          <a:xfrm>
            <a:off x="4817988" y="2703251"/>
            <a:ext cx="2192784" cy="1065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latin typeface="Arial" panose="020B0604020202020204" pitchFamily="34" charset="0"/>
                <a:cs typeface="Arial" panose="020B0604020202020204" pitchFamily="34" charset="0"/>
              </a:rPr>
              <a:t>Step 2</a:t>
            </a:r>
            <a:r>
              <a:rPr lang="en-GB" dirty="0">
                <a:latin typeface="Arial" panose="020B0604020202020204" pitchFamily="34" charset="0"/>
                <a:cs typeface="Arial" panose="020B0604020202020204" pitchFamily="34" charset="0"/>
              </a:rPr>
              <a:t>: Reframe the discussion </a:t>
            </a:r>
          </a:p>
        </p:txBody>
      </p:sp>
      <p:sp>
        <p:nvSpPr>
          <p:cNvPr id="6" name="Oval 5">
            <a:extLst>
              <a:ext uri="{FF2B5EF4-FFF2-40B4-BE49-F238E27FC236}">
                <a16:creationId xmlns:a16="http://schemas.microsoft.com/office/drawing/2014/main" id="{B24DB75E-A049-46DA-9BCE-9147B327FC28}"/>
              </a:ext>
            </a:extLst>
          </p:cNvPr>
          <p:cNvSpPr/>
          <p:nvPr/>
        </p:nvSpPr>
        <p:spPr>
          <a:xfrm>
            <a:off x="8339598" y="2703251"/>
            <a:ext cx="2192784" cy="1065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latin typeface="Arial" panose="020B0604020202020204" pitchFamily="34" charset="0"/>
                <a:cs typeface="Arial" panose="020B0604020202020204" pitchFamily="34" charset="0"/>
              </a:rPr>
              <a:t>Step 3</a:t>
            </a:r>
            <a:r>
              <a:rPr lang="en-GB" dirty="0">
                <a:latin typeface="Arial" panose="020B0604020202020204" pitchFamily="34" charset="0"/>
                <a:cs typeface="Arial" panose="020B0604020202020204" pitchFamily="34" charset="0"/>
              </a:rPr>
              <a:t>: Suspending judgement</a:t>
            </a:r>
          </a:p>
        </p:txBody>
      </p:sp>
      <p:sp>
        <p:nvSpPr>
          <p:cNvPr id="7" name="Oval 6">
            <a:extLst>
              <a:ext uri="{FF2B5EF4-FFF2-40B4-BE49-F238E27FC236}">
                <a16:creationId xmlns:a16="http://schemas.microsoft.com/office/drawing/2014/main" id="{20A3CCE4-A892-4724-AF18-5DF41CAB868B}"/>
              </a:ext>
            </a:extLst>
          </p:cNvPr>
          <p:cNvSpPr/>
          <p:nvPr/>
        </p:nvSpPr>
        <p:spPr>
          <a:xfrm>
            <a:off x="8499395" y="5002566"/>
            <a:ext cx="2192784" cy="1065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latin typeface="Arial" panose="020B0604020202020204" pitchFamily="34" charset="0"/>
                <a:cs typeface="Arial" panose="020B0604020202020204" pitchFamily="34" charset="0"/>
              </a:rPr>
              <a:t>Step 4</a:t>
            </a:r>
            <a:r>
              <a:rPr lang="en-GB" dirty="0">
                <a:latin typeface="Arial" panose="020B0604020202020204" pitchFamily="34" charset="0"/>
                <a:cs typeface="Arial" panose="020B0604020202020204" pitchFamily="34" charset="0"/>
              </a:rPr>
              <a:t>: Synergy</a:t>
            </a:r>
          </a:p>
        </p:txBody>
      </p:sp>
      <p:sp>
        <p:nvSpPr>
          <p:cNvPr id="8" name="Oval 7">
            <a:extLst>
              <a:ext uri="{FF2B5EF4-FFF2-40B4-BE49-F238E27FC236}">
                <a16:creationId xmlns:a16="http://schemas.microsoft.com/office/drawing/2014/main" id="{C3819176-1060-44CD-A85A-FDFFE7A33803}"/>
              </a:ext>
            </a:extLst>
          </p:cNvPr>
          <p:cNvSpPr/>
          <p:nvPr/>
        </p:nvSpPr>
        <p:spPr>
          <a:xfrm>
            <a:off x="4696382" y="5002566"/>
            <a:ext cx="2192784" cy="1065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latin typeface="Arial" panose="020B0604020202020204" pitchFamily="34" charset="0"/>
                <a:cs typeface="Arial" panose="020B0604020202020204" pitchFamily="34" charset="0"/>
              </a:rPr>
              <a:t>Step 5</a:t>
            </a:r>
            <a:r>
              <a:rPr lang="en-GB" dirty="0">
                <a:latin typeface="Arial" panose="020B0604020202020204" pitchFamily="34" charset="0"/>
                <a:cs typeface="Arial" panose="020B0604020202020204" pitchFamily="34" charset="0"/>
              </a:rPr>
              <a:t>: </a:t>
            </a:r>
          </a:p>
          <a:p>
            <a:pPr algn="ctr"/>
            <a:r>
              <a:rPr lang="en-GB" dirty="0">
                <a:latin typeface="Arial" panose="020B0604020202020204" pitchFamily="34" charset="0"/>
                <a:cs typeface="Arial" panose="020B0604020202020204" pitchFamily="34" charset="0"/>
              </a:rPr>
              <a:t>Power to Act</a:t>
            </a:r>
          </a:p>
        </p:txBody>
      </p:sp>
    </p:spTree>
    <p:extLst>
      <p:ext uri="{BB962C8B-B14F-4D97-AF65-F5344CB8AC3E}">
        <p14:creationId xmlns:p14="http://schemas.microsoft.com/office/powerpoint/2010/main" val="135740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AE5DB0-8198-4445-85ED-836E15D95ACD}"/>
              </a:ext>
            </a:extLst>
          </p:cNvPr>
          <p:cNvSpPr>
            <a:spLocks noGrp="1"/>
          </p:cNvSpPr>
          <p:nvPr>
            <p:ph idx="1"/>
          </p:nvPr>
        </p:nvSpPr>
        <p:spPr>
          <a:xfrm>
            <a:off x="838200" y="1438183"/>
            <a:ext cx="10515600" cy="4738780"/>
          </a:xfrm>
        </p:spPr>
        <p:txBody>
          <a:bodyPr/>
          <a:lstStyle/>
          <a:p>
            <a:pPr marL="0" indent="0">
              <a:buNone/>
            </a:pPr>
            <a:r>
              <a:rPr lang="en-US" b="1" dirty="0">
                <a:latin typeface="Arial" panose="020B0604020202020204" pitchFamily="34" charset="0"/>
                <a:cs typeface="Arial" panose="020B0604020202020204" pitchFamily="34" charset="0"/>
              </a:rPr>
              <a:t>The Knowledge Process</a:t>
            </a:r>
          </a:p>
          <a:p>
            <a:pPr marL="0" indent="0">
              <a:buNone/>
            </a:pPr>
            <a:endParaRPr lang="en-US" dirty="0"/>
          </a:p>
          <a:p>
            <a:pPr marL="0" indent="0">
              <a:buNone/>
            </a:pPr>
            <a:endParaRPr lang="en-US" dirty="0"/>
          </a:p>
          <a:p>
            <a:pPr marL="0" indent="0">
              <a:buNone/>
            </a:pPr>
            <a:endParaRPr lang="en-US" dirty="0"/>
          </a:p>
          <a:p>
            <a:endParaRPr lang="en-GB" dirty="0"/>
          </a:p>
        </p:txBody>
      </p:sp>
      <p:sp>
        <p:nvSpPr>
          <p:cNvPr id="4" name="Title 1">
            <a:extLst>
              <a:ext uri="{FF2B5EF4-FFF2-40B4-BE49-F238E27FC236}">
                <a16:creationId xmlns:a16="http://schemas.microsoft.com/office/drawing/2014/main" id="{83FE4F1D-2767-4F18-85FB-B910B899EAC4}"/>
              </a:ext>
            </a:extLst>
          </p:cNvPr>
          <p:cNvSpPr>
            <a:spLocks noGrp="1"/>
          </p:cNvSpPr>
          <p:nvPr>
            <p:ph type="title"/>
          </p:nvPr>
        </p:nvSpPr>
        <p:spPr>
          <a:xfrm>
            <a:off x="838200" y="365125"/>
            <a:ext cx="10515600" cy="1073057"/>
          </a:xfrm>
        </p:spPr>
        <p:txBody>
          <a:bodyPr>
            <a:normAutofit/>
          </a:bodyPr>
          <a:lstStyle/>
          <a:p>
            <a:r>
              <a:rPr lang="en-GB" sz="4000" b="1" u="sng" dirty="0">
                <a:latin typeface="Arial" panose="020B0604020202020204" pitchFamily="34" charset="0"/>
                <a:cs typeface="Arial" panose="020B0604020202020204" pitchFamily="34" charset="0"/>
              </a:rPr>
              <a:t>9. Steps of creativity</a:t>
            </a:r>
            <a:br>
              <a:rPr lang="en-GB" sz="2800" dirty="0">
                <a:latin typeface="Arial" panose="020B0604020202020204" pitchFamily="34" charset="0"/>
                <a:cs typeface="Arial" panose="020B0604020202020204" pitchFamily="34" charset="0"/>
              </a:rPr>
            </a:br>
            <a:endParaRPr lang="en-GB" sz="2800" dirty="0"/>
          </a:p>
        </p:txBody>
      </p:sp>
      <p:sp>
        <p:nvSpPr>
          <p:cNvPr id="5" name="Oval 4">
            <a:extLst>
              <a:ext uri="{FF2B5EF4-FFF2-40B4-BE49-F238E27FC236}">
                <a16:creationId xmlns:a16="http://schemas.microsoft.com/office/drawing/2014/main" id="{317E9F3C-0DC6-4985-A53A-98FCE30176CB}"/>
              </a:ext>
            </a:extLst>
          </p:cNvPr>
          <p:cNvSpPr/>
          <p:nvPr/>
        </p:nvSpPr>
        <p:spPr>
          <a:xfrm>
            <a:off x="951530" y="2742253"/>
            <a:ext cx="2192784" cy="112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Stage 1</a:t>
            </a:r>
            <a:r>
              <a:rPr lang="en-GB" dirty="0"/>
              <a:t>: Problem perception</a:t>
            </a:r>
          </a:p>
        </p:txBody>
      </p:sp>
      <p:sp>
        <p:nvSpPr>
          <p:cNvPr id="6" name="Oval 5">
            <a:extLst>
              <a:ext uri="{FF2B5EF4-FFF2-40B4-BE49-F238E27FC236}">
                <a16:creationId xmlns:a16="http://schemas.microsoft.com/office/drawing/2014/main" id="{85930D32-3615-44D7-9C94-C057F0909805}"/>
              </a:ext>
            </a:extLst>
          </p:cNvPr>
          <p:cNvSpPr/>
          <p:nvPr/>
        </p:nvSpPr>
        <p:spPr>
          <a:xfrm>
            <a:off x="3460396" y="2742252"/>
            <a:ext cx="2322067" cy="1128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Stage 2</a:t>
            </a:r>
            <a:r>
              <a:rPr lang="en-GB" dirty="0"/>
              <a:t>: Knowledge accumulation</a:t>
            </a:r>
          </a:p>
        </p:txBody>
      </p:sp>
      <p:sp>
        <p:nvSpPr>
          <p:cNvPr id="7" name="Oval 6">
            <a:extLst>
              <a:ext uri="{FF2B5EF4-FFF2-40B4-BE49-F238E27FC236}">
                <a16:creationId xmlns:a16="http://schemas.microsoft.com/office/drawing/2014/main" id="{5A859180-11DC-4575-8438-8D3ED21A4488}"/>
              </a:ext>
            </a:extLst>
          </p:cNvPr>
          <p:cNvSpPr/>
          <p:nvPr/>
        </p:nvSpPr>
        <p:spPr>
          <a:xfrm>
            <a:off x="6142932" y="2742253"/>
            <a:ext cx="2297143" cy="112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Stage 3</a:t>
            </a:r>
            <a:r>
              <a:rPr lang="en-GB" dirty="0"/>
              <a:t>: Synergy</a:t>
            </a:r>
          </a:p>
        </p:txBody>
      </p:sp>
      <p:sp>
        <p:nvSpPr>
          <p:cNvPr id="8" name="Oval 7">
            <a:extLst>
              <a:ext uri="{FF2B5EF4-FFF2-40B4-BE49-F238E27FC236}">
                <a16:creationId xmlns:a16="http://schemas.microsoft.com/office/drawing/2014/main" id="{0188C079-D7B5-47DB-B2E5-7E89EAF780FB}"/>
              </a:ext>
            </a:extLst>
          </p:cNvPr>
          <p:cNvSpPr/>
          <p:nvPr/>
        </p:nvSpPr>
        <p:spPr>
          <a:xfrm>
            <a:off x="8800546" y="2742253"/>
            <a:ext cx="2192784" cy="112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t>Stage 4</a:t>
            </a:r>
            <a:r>
              <a:rPr lang="en-GB" dirty="0"/>
              <a:t>: Power to Act</a:t>
            </a:r>
          </a:p>
        </p:txBody>
      </p:sp>
    </p:spTree>
    <p:extLst>
      <p:ext uri="{BB962C8B-B14F-4D97-AF65-F5344CB8AC3E}">
        <p14:creationId xmlns:p14="http://schemas.microsoft.com/office/powerpoint/2010/main" val="31377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74A7C3-A3E9-4B8B-9841-A03C7F31449D}"/>
              </a:ext>
            </a:extLst>
          </p:cNvPr>
          <p:cNvSpPr>
            <a:spLocks noGrp="1"/>
          </p:cNvSpPr>
          <p:nvPr>
            <p:ph idx="1"/>
          </p:nvPr>
        </p:nvSpPr>
        <p:spPr>
          <a:xfrm>
            <a:off x="838200" y="1798992"/>
            <a:ext cx="10515600" cy="4351338"/>
          </a:xfrm>
        </p:spPr>
        <p:txBody>
          <a:bodyPr/>
          <a:lstStyle/>
          <a:p>
            <a:pPr lvl="0"/>
            <a:r>
              <a:rPr lang="en-GB" dirty="0">
                <a:latin typeface="Arial" panose="020B0604020202020204" pitchFamily="34" charset="0"/>
                <a:cs typeface="Arial" panose="020B0604020202020204" pitchFamily="34" charset="0"/>
              </a:rPr>
              <a:t>Innovation is the process of </a:t>
            </a:r>
            <a:r>
              <a:rPr lang="en-GB" u="sng" dirty="0">
                <a:latin typeface="Arial" panose="020B0604020202020204" pitchFamily="34" charset="0"/>
                <a:cs typeface="Arial" panose="020B0604020202020204" pitchFamily="34" charset="0"/>
              </a:rPr>
              <a:t>improving</a:t>
            </a:r>
            <a:r>
              <a:rPr lang="en-GB" dirty="0">
                <a:latin typeface="Arial" panose="020B0604020202020204" pitchFamily="34" charset="0"/>
                <a:cs typeface="Arial" panose="020B0604020202020204" pitchFamily="34" charset="0"/>
              </a:rPr>
              <a:t> an already existing </a:t>
            </a:r>
            <a:r>
              <a:rPr lang="en-GB" u="sng" dirty="0">
                <a:latin typeface="Arial" panose="020B0604020202020204" pitchFamily="34" charset="0"/>
                <a:cs typeface="Arial" panose="020B0604020202020204" pitchFamily="34" charset="0"/>
              </a:rPr>
              <a:t>process</a:t>
            </a:r>
            <a:r>
              <a:rPr lang="en-GB" dirty="0">
                <a:latin typeface="Arial" panose="020B0604020202020204" pitchFamily="34" charset="0"/>
                <a:cs typeface="Arial" panose="020B0604020202020204" pitchFamily="34" charset="0"/>
              </a:rPr>
              <a:t>, structure or system by either transformation it from within or destroying it and starting again</a:t>
            </a:r>
          </a:p>
          <a:p>
            <a:pPr lvl="0"/>
            <a:r>
              <a:rPr lang="en-GB" dirty="0">
                <a:latin typeface="Arial" panose="020B0604020202020204" pitchFamily="34" charset="0"/>
                <a:cs typeface="Arial" panose="020B0604020202020204" pitchFamily="34" charset="0"/>
              </a:rPr>
              <a:t>Innovation is the act of introducing something new or different, whether a </a:t>
            </a:r>
            <a:r>
              <a:rPr lang="en-GB" u="sng" dirty="0">
                <a:latin typeface="Arial" panose="020B0604020202020204" pitchFamily="34" charset="0"/>
                <a:cs typeface="Arial" panose="020B0604020202020204" pitchFamily="34" charset="0"/>
              </a:rPr>
              <a:t>new</a:t>
            </a:r>
            <a:r>
              <a:rPr lang="en-GB" dirty="0">
                <a:latin typeface="Arial" panose="020B0604020202020204" pitchFamily="34" charset="0"/>
                <a:cs typeface="Arial" panose="020B0604020202020204" pitchFamily="34" charset="0"/>
              </a:rPr>
              <a:t> method, a new process, a new approach or a new product that meets a new or existing need or desire</a:t>
            </a:r>
          </a:p>
          <a:p>
            <a:pPr lvl="0"/>
            <a:r>
              <a:rPr lang="en-GB" dirty="0">
                <a:latin typeface="Arial" panose="020B0604020202020204" pitchFamily="34" charset="0"/>
                <a:cs typeface="Arial" panose="020B0604020202020204" pitchFamily="34" charset="0"/>
              </a:rPr>
              <a:t>Innovation is </a:t>
            </a:r>
            <a:r>
              <a:rPr lang="en-GB" u="sng" dirty="0">
                <a:latin typeface="Arial" panose="020B0604020202020204" pitchFamily="34" charset="0"/>
                <a:cs typeface="Arial" panose="020B0604020202020204" pitchFamily="34" charset="0"/>
              </a:rPr>
              <a:t>implementing</a:t>
            </a:r>
            <a:r>
              <a:rPr lang="en-GB" dirty="0">
                <a:latin typeface="Arial" panose="020B0604020202020204" pitchFamily="34" charset="0"/>
                <a:cs typeface="Arial" panose="020B0604020202020204" pitchFamily="34" charset="0"/>
              </a:rPr>
              <a:t> creativity </a:t>
            </a:r>
          </a:p>
          <a:p>
            <a:endParaRPr lang="en-GB" dirty="0"/>
          </a:p>
        </p:txBody>
      </p:sp>
      <p:sp>
        <p:nvSpPr>
          <p:cNvPr id="5" name="Title 1">
            <a:extLst>
              <a:ext uri="{FF2B5EF4-FFF2-40B4-BE49-F238E27FC236}">
                <a16:creationId xmlns:a16="http://schemas.microsoft.com/office/drawing/2014/main" id="{4A93D862-1D82-484A-B5F0-EEAA455BEB9D}"/>
              </a:ext>
            </a:extLst>
          </p:cNvPr>
          <p:cNvSpPr>
            <a:spLocks noGrp="1"/>
          </p:cNvSpPr>
          <p:nvPr>
            <p:ph type="title"/>
          </p:nvPr>
        </p:nvSpPr>
        <p:spPr>
          <a:xfrm>
            <a:off x="838200" y="365126"/>
            <a:ext cx="10515600" cy="957648"/>
          </a:xfrm>
        </p:spPr>
        <p:txBody>
          <a:bodyPr>
            <a:noAutofit/>
          </a:bodyPr>
          <a:lstStyle/>
          <a:p>
            <a:r>
              <a:rPr lang="en-GB" sz="4000" b="1" u="sng" dirty="0">
                <a:latin typeface="Arial" panose="020B0604020202020204" pitchFamily="34" charset="0"/>
                <a:cs typeface="Arial" panose="020B0604020202020204" pitchFamily="34" charset="0"/>
              </a:rPr>
              <a:t>10. Definition of innovation</a:t>
            </a:r>
            <a:br>
              <a:rPr lang="en-GB" sz="4000" dirty="0">
                <a:latin typeface="Arial" panose="020B0604020202020204" pitchFamily="34" charset="0"/>
                <a:cs typeface="Arial" panose="020B0604020202020204" pitchFamily="34" charset="0"/>
              </a:rPr>
            </a:br>
            <a:endParaRPr lang="en-GB" sz="4000" dirty="0"/>
          </a:p>
        </p:txBody>
      </p:sp>
    </p:spTree>
    <p:extLst>
      <p:ext uri="{BB962C8B-B14F-4D97-AF65-F5344CB8AC3E}">
        <p14:creationId xmlns:p14="http://schemas.microsoft.com/office/powerpoint/2010/main" val="366748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F34804-8B0B-4FBD-8EBA-E60E793C97CA}"/>
              </a:ext>
            </a:extLst>
          </p:cNvPr>
          <p:cNvSpPr>
            <a:spLocks noGrp="1"/>
          </p:cNvSpPr>
          <p:nvPr>
            <p:ph idx="1"/>
          </p:nvPr>
        </p:nvSpPr>
        <p:spPr>
          <a:xfrm>
            <a:off x="776056" y="1642370"/>
            <a:ext cx="10515600" cy="4065973"/>
          </a:xfrm>
        </p:spPr>
        <p:txBody>
          <a:bodyPr>
            <a:normAutofit/>
          </a:bodyPr>
          <a:lstStyle/>
          <a:p>
            <a:r>
              <a:rPr lang="en-GB" dirty="0">
                <a:latin typeface="Arial" panose="020B0604020202020204" pitchFamily="34" charset="0"/>
                <a:cs typeface="Arial" panose="020B0604020202020204" pitchFamily="34" charset="0"/>
              </a:rPr>
              <a:t>Opportunity-oriented</a:t>
            </a:r>
          </a:p>
          <a:p>
            <a:r>
              <a:rPr lang="en-GB" dirty="0">
                <a:latin typeface="Arial" panose="020B0604020202020204" pitchFamily="34" charset="0"/>
                <a:cs typeface="Arial" panose="020B0604020202020204" pitchFamily="34" charset="0"/>
              </a:rPr>
              <a:t>Self-disciplined </a:t>
            </a:r>
          </a:p>
          <a:p>
            <a:r>
              <a:rPr lang="en-GB" dirty="0">
                <a:latin typeface="Arial" panose="020B0604020202020204" pitchFamily="34" charset="0"/>
                <a:cs typeface="Arial" panose="020B0604020202020204" pitchFamily="34" charset="0"/>
              </a:rPr>
              <a:t>Builds networks </a:t>
            </a:r>
          </a:p>
          <a:p>
            <a:r>
              <a:rPr lang="en-GB" dirty="0">
                <a:latin typeface="Arial" panose="020B0604020202020204" pitchFamily="34" charset="0"/>
                <a:cs typeface="Arial" panose="020B0604020202020204" pitchFamily="34" charset="0"/>
              </a:rPr>
              <a:t>Moderate risk-taker  </a:t>
            </a:r>
          </a:p>
          <a:p>
            <a:r>
              <a:rPr lang="en-GB" dirty="0">
                <a:latin typeface="Arial" panose="020B0604020202020204" pitchFamily="34" charset="0"/>
                <a:cs typeface="Arial" panose="020B0604020202020204" pitchFamily="34" charset="0"/>
              </a:rPr>
              <a:t>Persistent and determined </a:t>
            </a:r>
          </a:p>
          <a:p>
            <a:r>
              <a:rPr lang="en-GB" dirty="0">
                <a:latin typeface="Arial" panose="020B0604020202020204" pitchFamily="34" charset="0"/>
                <a:cs typeface="Arial" panose="020B0604020202020204" pitchFamily="34" charset="0"/>
              </a:rPr>
              <a:t>Able to adapt to disappointment and set-back  </a:t>
            </a:r>
          </a:p>
          <a:p>
            <a:r>
              <a:rPr lang="en-GB" dirty="0">
                <a:latin typeface="Arial" panose="020B0604020202020204" pitchFamily="34" charset="0"/>
                <a:cs typeface="Arial" panose="020B0604020202020204" pitchFamily="34" charset="0"/>
              </a:rPr>
              <a:t>Retain a compelling vision</a:t>
            </a:r>
          </a:p>
        </p:txBody>
      </p:sp>
      <p:sp>
        <p:nvSpPr>
          <p:cNvPr id="4" name="Title 1">
            <a:extLst>
              <a:ext uri="{FF2B5EF4-FFF2-40B4-BE49-F238E27FC236}">
                <a16:creationId xmlns:a16="http://schemas.microsoft.com/office/drawing/2014/main" id="{54FEE0E4-4942-4458-BC8D-38B5249F98BA}"/>
              </a:ext>
            </a:extLst>
          </p:cNvPr>
          <p:cNvSpPr>
            <a:spLocks noGrp="1"/>
          </p:cNvSpPr>
          <p:nvPr>
            <p:ph type="title"/>
          </p:nvPr>
        </p:nvSpPr>
        <p:spPr>
          <a:xfrm>
            <a:off x="838200" y="365126"/>
            <a:ext cx="10515600" cy="957648"/>
          </a:xfrm>
        </p:spPr>
        <p:txBody>
          <a:bodyPr>
            <a:noAutofit/>
          </a:bodyPr>
          <a:lstStyle/>
          <a:p>
            <a:r>
              <a:rPr lang="en-GB" sz="4000" b="1" u="sng" dirty="0">
                <a:latin typeface="Arial" panose="020B0604020202020204" pitchFamily="34" charset="0"/>
                <a:cs typeface="Arial" panose="020B0604020202020204" pitchFamily="34" charset="0"/>
              </a:rPr>
              <a:t>11. Attributes of a good innovator</a:t>
            </a:r>
            <a:br>
              <a:rPr lang="en-GB" sz="4000" dirty="0">
                <a:latin typeface="Arial" panose="020B0604020202020204" pitchFamily="34" charset="0"/>
                <a:cs typeface="Arial" panose="020B0604020202020204" pitchFamily="34" charset="0"/>
              </a:rPr>
            </a:br>
            <a:endParaRPr lang="en-GB" sz="4000" dirty="0"/>
          </a:p>
        </p:txBody>
      </p:sp>
    </p:spTree>
    <p:extLst>
      <p:ext uri="{BB962C8B-B14F-4D97-AF65-F5344CB8AC3E}">
        <p14:creationId xmlns:p14="http://schemas.microsoft.com/office/powerpoint/2010/main" val="221804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A307-9186-4753-A9EF-D0749E6B09F0}"/>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So what does the Bible say about working in business and making money?</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22FE97C-A02B-4C47-B4D1-054AC98B3587}"/>
              </a:ext>
            </a:extLst>
          </p:cNvPr>
          <p:cNvSpPr>
            <a:spLocks noGrp="1"/>
          </p:cNvSpPr>
          <p:nvPr>
            <p:ph idx="1"/>
          </p:nvPr>
        </p:nvSpPr>
        <p:spPr>
          <a:xfrm>
            <a:off x="838200" y="2012056"/>
            <a:ext cx="10515600" cy="4351338"/>
          </a:xfrm>
        </p:spPr>
        <p:txBody>
          <a:bodyPr>
            <a:normAutofit/>
          </a:bodyPr>
          <a:lstStyle/>
          <a:p>
            <a:r>
              <a:rPr lang="en-US" sz="2400" dirty="0">
                <a:latin typeface="Arial" panose="020B0604020202020204" pitchFamily="34" charset="0"/>
                <a:cs typeface="Arial" panose="020B0604020202020204" pitchFamily="34" charset="0"/>
              </a:rPr>
              <a:t>The origins of work</a:t>
            </a:r>
          </a:p>
          <a:p>
            <a:r>
              <a:rPr lang="en-US" sz="2400" dirty="0">
                <a:latin typeface="Arial" panose="020B0604020202020204" pitchFamily="34" charset="0"/>
                <a:cs typeface="Arial" panose="020B0604020202020204" pitchFamily="34" charset="0"/>
              </a:rPr>
              <a:t>The source of the ability to design and make</a:t>
            </a:r>
          </a:p>
          <a:p>
            <a:r>
              <a:rPr lang="en-US" sz="2400" dirty="0">
                <a:latin typeface="Arial" panose="020B0604020202020204" pitchFamily="34" charset="0"/>
                <a:cs typeface="Arial" panose="020B0604020202020204" pitchFamily="34" charset="0"/>
              </a:rPr>
              <a:t>Practical and spiritual reasons for working in business</a:t>
            </a:r>
          </a:p>
          <a:p>
            <a:r>
              <a:rPr lang="en-US" sz="2400" dirty="0">
                <a:latin typeface="Arial" panose="020B0604020202020204" pitchFamily="34" charset="0"/>
                <a:cs typeface="Arial" panose="020B0604020202020204" pitchFamily="34" charset="0"/>
              </a:rPr>
              <a:t>Motives for being in business</a:t>
            </a:r>
          </a:p>
          <a:p>
            <a:r>
              <a:rPr lang="en-US" sz="2400" dirty="0">
                <a:latin typeface="Arial" panose="020B0604020202020204" pitchFamily="34" charset="0"/>
                <a:cs typeface="Arial" panose="020B0604020202020204" pitchFamily="34" charset="0"/>
              </a:rPr>
              <a:t>How to do business before God</a:t>
            </a:r>
          </a:p>
          <a:p>
            <a:r>
              <a:rPr lang="en-US" sz="2400" dirty="0">
                <a:latin typeface="Arial" panose="020B0604020202020204" pitchFamily="34" charset="0"/>
                <a:cs typeface="Arial" panose="020B0604020202020204" pitchFamily="34" charset="0"/>
              </a:rPr>
              <a:t>Creating and holding wealth</a:t>
            </a:r>
          </a:p>
          <a:p>
            <a:r>
              <a:rPr lang="en-US" sz="2400" dirty="0">
                <a:latin typeface="Arial" panose="020B0604020202020204" pitchFamily="34" charset="0"/>
                <a:cs typeface="Arial" panose="020B0604020202020204" pitchFamily="34" charset="0"/>
              </a:rPr>
              <a:t>Business without God</a:t>
            </a:r>
          </a:p>
          <a:p>
            <a:r>
              <a:rPr lang="en-US" sz="2400" dirty="0">
                <a:latin typeface="Arial" panose="020B0604020202020204" pitchFamily="34" charset="0"/>
                <a:cs typeface="Arial" panose="020B0604020202020204" pitchFamily="34" charset="0"/>
              </a:rPr>
              <a:t>Does Jesus urge us to engage in business?</a:t>
            </a: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9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411221-7B75-4D45-95FA-B9C7334A0989}"/>
              </a:ext>
            </a:extLst>
          </p:cNvPr>
          <p:cNvSpPr>
            <a:spLocks noGrp="1"/>
          </p:cNvSpPr>
          <p:nvPr>
            <p:ph idx="1"/>
          </p:nvPr>
        </p:nvSpPr>
        <p:spPr/>
        <p:txBody>
          <a:bodyPr>
            <a:normAutofit/>
          </a:bodyPr>
          <a:lstStyle/>
          <a:p>
            <a:pPr lvl="0"/>
            <a:r>
              <a:rPr lang="en-GB" dirty="0">
                <a:latin typeface="Arial" panose="020B0604020202020204" pitchFamily="34" charset="0"/>
                <a:cs typeface="Arial" panose="020B0604020202020204" pitchFamily="34" charset="0"/>
              </a:rPr>
              <a:t>An unexpected event</a:t>
            </a:r>
          </a:p>
          <a:p>
            <a:pPr lvl="0"/>
            <a:r>
              <a:rPr lang="en-GB" dirty="0">
                <a:latin typeface="Arial" panose="020B0604020202020204" pitchFamily="34" charset="0"/>
                <a:cs typeface="Arial" panose="020B0604020202020204" pitchFamily="34" charset="0"/>
              </a:rPr>
              <a:t>Disagreements</a:t>
            </a:r>
          </a:p>
          <a:p>
            <a:pPr lvl="0"/>
            <a:r>
              <a:rPr lang="en-GB" dirty="0">
                <a:latin typeface="Arial" panose="020B0604020202020204" pitchFamily="34" charset="0"/>
                <a:cs typeface="Arial" panose="020B0604020202020204" pitchFamily="34" charset="0"/>
              </a:rPr>
              <a:t>New knowledge </a:t>
            </a:r>
          </a:p>
          <a:p>
            <a:pPr lvl="0"/>
            <a:r>
              <a:rPr lang="en-GB" dirty="0">
                <a:latin typeface="Arial" panose="020B0604020202020204" pitchFamily="34" charset="0"/>
                <a:cs typeface="Arial" panose="020B0604020202020204" pitchFamily="34" charset="0"/>
              </a:rPr>
              <a:t>Changes in perception</a:t>
            </a:r>
          </a:p>
          <a:p>
            <a:pPr lvl="0"/>
            <a:r>
              <a:rPr lang="en-GB" dirty="0">
                <a:latin typeface="Arial" panose="020B0604020202020204" pitchFamily="34" charset="0"/>
                <a:cs typeface="Arial" panose="020B0604020202020204" pitchFamily="34" charset="0"/>
              </a:rPr>
              <a:t>Changes to the structure of the sector itself. </a:t>
            </a:r>
          </a:p>
        </p:txBody>
      </p:sp>
      <p:sp>
        <p:nvSpPr>
          <p:cNvPr id="4" name="Title 1">
            <a:extLst>
              <a:ext uri="{FF2B5EF4-FFF2-40B4-BE49-F238E27FC236}">
                <a16:creationId xmlns:a16="http://schemas.microsoft.com/office/drawing/2014/main" id="{FEA9348E-0114-4905-A191-591862F007E2}"/>
              </a:ext>
            </a:extLst>
          </p:cNvPr>
          <p:cNvSpPr>
            <a:spLocks noGrp="1"/>
          </p:cNvSpPr>
          <p:nvPr>
            <p:ph type="title"/>
          </p:nvPr>
        </p:nvSpPr>
        <p:spPr>
          <a:xfrm>
            <a:off x="838200" y="365126"/>
            <a:ext cx="10515600" cy="957648"/>
          </a:xfrm>
        </p:spPr>
        <p:txBody>
          <a:bodyPr>
            <a:noAutofit/>
          </a:bodyPr>
          <a:lstStyle/>
          <a:p>
            <a:r>
              <a:rPr lang="en-GB" sz="4000" b="1" u="sng" dirty="0">
                <a:latin typeface="Arial" panose="020B0604020202020204" pitchFamily="34" charset="0"/>
                <a:cs typeface="Arial" panose="020B0604020202020204" pitchFamily="34" charset="0"/>
              </a:rPr>
              <a:t>12. Sources of innovation</a:t>
            </a:r>
            <a:br>
              <a:rPr lang="en-GB" sz="4000" dirty="0">
                <a:latin typeface="Arial" panose="020B0604020202020204" pitchFamily="34" charset="0"/>
                <a:cs typeface="Arial" panose="020B0604020202020204" pitchFamily="34" charset="0"/>
              </a:rPr>
            </a:br>
            <a:endParaRPr lang="en-GB" sz="4000" dirty="0"/>
          </a:p>
        </p:txBody>
      </p:sp>
    </p:spTree>
    <p:extLst>
      <p:ext uri="{BB962C8B-B14F-4D97-AF65-F5344CB8AC3E}">
        <p14:creationId xmlns:p14="http://schemas.microsoft.com/office/powerpoint/2010/main" val="228351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80B076-55EC-4BC8-AF75-00BA25FB5927}"/>
              </a:ext>
            </a:extLst>
          </p:cNvPr>
          <p:cNvSpPr>
            <a:spLocks noGrp="1"/>
          </p:cNvSpPr>
          <p:nvPr>
            <p:ph idx="1"/>
          </p:nvPr>
        </p:nvSpPr>
        <p:spPr>
          <a:xfrm>
            <a:off x="838200" y="1322774"/>
            <a:ext cx="10515600" cy="5344356"/>
          </a:xfrm>
        </p:spPr>
        <p:txBody>
          <a:bodyPr>
            <a:normAutofit fontScale="77500" lnSpcReduction="20000"/>
          </a:bodyPr>
          <a:lstStyle/>
          <a:p>
            <a:pPr marL="0" indent="0">
              <a:lnSpc>
                <a:spcPct val="120000"/>
              </a:lnSpc>
              <a:spcBef>
                <a:spcPts val="0"/>
              </a:spcBef>
              <a:buNone/>
            </a:pPr>
            <a:r>
              <a:rPr lang="en-GB" sz="3100" dirty="0">
                <a:latin typeface="Arial" panose="020B0604020202020204" pitchFamily="34" charset="0"/>
                <a:cs typeface="Arial" panose="020B0604020202020204" pitchFamily="34" charset="0"/>
              </a:rPr>
              <a:t>"The plans of the diligent lead surely to abundance, but everyone who is hasty comes only to poverty.”</a:t>
            </a:r>
          </a:p>
          <a:p>
            <a:pPr marL="0" indent="0" algn="r">
              <a:buNone/>
            </a:pPr>
            <a:r>
              <a:rPr lang="en-GB" sz="2900" dirty="0">
                <a:latin typeface="Arial" panose="020B0604020202020204" pitchFamily="34" charset="0"/>
                <a:cs typeface="Arial" panose="020B0604020202020204" pitchFamily="34" charset="0"/>
              </a:rPr>
              <a:t>Proverbs 21:5</a:t>
            </a:r>
          </a:p>
          <a:p>
            <a:pPr marL="0" indent="0">
              <a:buNone/>
            </a:pPr>
            <a:endParaRPr lang="en-GB" sz="3100" dirty="0">
              <a:latin typeface="Arial" panose="020B0604020202020204" pitchFamily="34" charset="0"/>
              <a:cs typeface="Arial" panose="020B0604020202020204" pitchFamily="34" charset="0"/>
            </a:endParaRPr>
          </a:p>
          <a:p>
            <a:pPr marL="0" indent="0">
              <a:lnSpc>
                <a:spcPct val="120000"/>
              </a:lnSpc>
              <a:spcBef>
                <a:spcPts val="0"/>
              </a:spcBef>
              <a:buNone/>
            </a:pPr>
            <a:r>
              <a:rPr lang="en-GB" sz="3100" dirty="0">
                <a:latin typeface="Arial" panose="020B0604020202020204" pitchFamily="34" charset="0"/>
                <a:cs typeface="Arial" panose="020B0604020202020204" pitchFamily="34" charset="0"/>
              </a:rPr>
              <a:t>"The simple believes everything, but the prudent gives thought to his steps.”</a:t>
            </a:r>
          </a:p>
          <a:p>
            <a:pPr marL="0" indent="0">
              <a:lnSpc>
                <a:spcPct val="100000"/>
              </a:lnSpc>
              <a:spcBef>
                <a:spcPts val="0"/>
              </a:spcBef>
              <a:buNone/>
            </a:pPr>
            <a:endParaRPr lang="en-GB" sz="3100" dirty="0">
              <a:latin typeface="Arial" panose="020B0604020202020204" pitchFamily="34" charset="0"/>
              <a:cs typeface="Arial" panose="020B0604020202020204" pitchFamily="34" charset="0"/>
            </a:endParaRPr>
          </a:p>
          <a:p>
            <a:pPr marL="0" indent="0" algn="r">
              <a:lnSpc>
                <a:spcPct val="100000"/>
              </a:lnSpc>
              <a:spcBef>
                <a:spcPts val="0"/>
              </a:spcBef>
              <a:buNone/>
            </a:pPr>
            <a:r>
              <a:rPr lang="en-GB" sz="2900" dirty="0">
                <a:latin typeface="Arial" panose="020B0604020202020204" pitchFamily="34" charset="0"/>
                <a:cs typeface="Arial" panose="020B0604020202020204" pitchFamily="34" charset="0"/>
              </a:rPr>
              <a:t>Proverbs 14:15</a:t>
            </a:r>
          </a:p>
          <a:p>
            <a:pPr marL="0" indent="0" algn="r">
              <a:lnSpc>
                <a:spcPct val="100000"/>
              </a:lnSpc>
              <a:spcBef>
                <a:spcPts val="0"/>
              </a:spcBef>
              <a:buNone/>
            </a:pPr>
            <a:endParaRPr lang="en-GB" sz="3100" dirty="0">
              <a:latin typeface="Arial" panose="020B0604020202020204" pitchFamily="34" charset="0"/>
              <a:cs typeface="Arial" panose="020B0604020202020204" pitchFamily="34" charset="0"/>
            </a:endParaRPr>
          </a:p>
          <a:p>
            <a:pPr marL="0" indent="0">
              <a:lnSpc>
                <a:spcPct val="120000"/>
              </a:lnSpc>
              <a:spcBef>
                <a:spcPts val="0"/>
              </a:spcBef>
              <a:buNone/>
            </a:pPr>
            <a:endParaRPr lang="en-GB" sz="3100" dirty="0">
              <a:latin typeface="Arial" panose="020B0604020202020204" pitchFamily="34" charset="0"/>
              <a:cs typeface="Arial" panose="020B0604020202020204" pitchFamily="34" charset="0"/>
            </a:endParaRPr>
          </a:p>
          <a:p>
            <a:pPr marL="0" indent="0">
              <a:lnSpc>
                <a:spcPct val="120000"/>
              </a:lnSpc>
              <a:spcBef>
                <a:spcPts val="0"/>
              </a:spcBef>
              <a:buNone/>
            </a:pPr>
            <a:r>
              <a:rPr lang="en-GB" sz="3100" dirty="0">
                <a:latin typeface="Arial" panose="020B0604020202020204" pitchFamily="34" charset="0"/>
                <a:cs typeface="Arial" panose="020B0604020202020204" pitchFamily="34" charset="0"/>
              </a:rPr>
              <a:t>"Without counsel plans fail, but with many advisers they succeed.”</a:t>
            </a:r>
          </a:p>
          <a:p>
            <a:pPr marL="0" indent="0" algn="r">
              <a:buNone/>
            </a:pPr>
            <a:r>
              <a:rPr lang="en-GB" sz="2900" dirty="0">
                <a:latin typeface="Arial" panose="020B0604020202020204" pitchFamily="34" charset="0"/>
                <a:cs typeface="Arial" panose="020B0604020202020204" pitchFamily="34" charset="0"/>
              </a:rPr>
              <a:t>Proverbs 15:22</a:t>
            </a:r>
          </a:p>
          <a:p>
            <a:pPr marL="0" indent="0">
              <a:buNone/>
            </a:pPr>
            <a:endParaRPr lang="en-GB" sz="3100" dirty="0">
              <a:latin typeface="Arial" panose="020B0604020202020204" pitchFamily="34" charset="0"/>
              <a:cs typeface="Arial" panose="020B0604020202020204" pitchFamily="34" charset="0"/>
            </a:endParaRPr>
          </a:p>
          <a:p>
            <a:pPr marL="0" indent="0">
              <a:buNone/>
            </a:pPr>
            <a:r>
              <a:rPr lang="en-GB" sz="3100" dirty="0">
                <a:latin typeface="Arial" panose="020B0604020202020204" pitchFamily="34" charset="0"/>
                <a:cs typeface="Arial" panose="020B0604020202020204" pitchFamily="34" charset="0"/>
              </a:rPr>
              <a:t>"Commit your work to the LORD, and your plans will be established.”</a:t>
            </a:r>
          </a:p>
          <a:p>
            <a:pPr marL="0" indent="0" algn="r">
              <a:buNone/>
            </a:pPr>
            <a:r>
              <a:rPr lang="en-GB" sz="2600" dirty="0">
                <a:latin typeface="Arial" panose="020B0604020202020204" pitchFamily="34" charset="0"/>
                <a:cs typeface="Arial" panose="020B0604020202020204" pitchFamily="34" charset="0"/>
              </a:rPr>
              <a:t> Proverbs 16:3</a:t>
            </a:r>
          </a:p>
          <a:p>
            <a:pPr marL="0" indent="0">
              <a:buNone/>
            </a:pPr>
            <a:endParaRPr lang="en-GB" sz="3100" dirty="0">
              <a:latin typeface="Arial" panose="020B0604020202020204" pitchFamily="34" charset="0"/>
              <a:cs typeface="Arial" panose="020B0604020202020204" pitchFamily="34" charset="0"/>
            </a:endParaRPr>
          </a:p>
          <a:p>
            <a:pPr marL="0" indent="0" algn="r">
              <a:lnSpc>
                <a:spcPct val="100000"/>
              </a:lnSpc>
              <a:spcBef>
                <a:spcPts val="0"/>
              </a:spcBef>
              <a:buNone/>
            </a:pPr>
            <a:endParaRPr lang="en-GB" sz="2000" dirty="0">
              <a:latin typeface="Arial" panose="020B0604020202020204" pitchFamily="34" charset="0"/>
              <a:cs typeface="Arial" panose="020B0604020202020204" pitchFamily="34" charset="0"/>
            </a:endParaRPr>
          </a:p>
          <a:p>
            <a:pPr marL="0" indent="0">
              <a:buNone/>
            </a:pPr>
            <a:endParaRPr lang="en-GB" dirty="0"/>
          </a:p>
        </p:txBody>
      </p:sp>
      <p:sp>
        <p:nvSpPr>
          <p:cNvPr id="4" name="Title 1">
            <a:extLst>
              <a:ext uri="{FF2B5EF4-FFF2-40B4-BE49-F238E27FC236}">
                <a16:creationId xmlns:a16="http://schemas.microsoft.com/office/drawing/2014/main" id="{83FA28FA-96D7-45D6-AE60-0C8D4A80C442}"/>
              </a:ext>
            </a:extLst>
          </p:cNvPr>
          <p:cNvSpPr>
            <a:spLocks noGrp="1"/>
          </p:cNvSpPr>
          <p:nvPr>
            <p:ph type="title"/>
          </p:nvPr>
        </p:nvSpPr>
        <p:spPr>
          <a:xfrm>
            <a:off x="838200" y="365126"/>
            <a:ext cx="10515600" cy="957648"/>
          </a:xfrm>
        </p:spPr>
        <p:txBody>
          <a:bodyPr>
            <a:noAutofit/>
          </a:bodyPr>
          <a:lstStyle/>
          <a:p>
            <a:r>
              <a:rPr lang="en-GB" sz="4000" b="1" u="sng" dirty="0">
                <a:latin typeface="Arial" panose="020B0604020202020204" pitchFamily="34" charset="0"/>
                <a:cs typeface="Arial" panose="020B0604020202020204" pitchFamily="34" charset="0"/>
              </a:rPr>
              <a:t>13. Business Planning</a:t>
            </a:r>
            <a:r>
              <a:rPr lang="en-GB" sz="4000" b="1" dirty="0">
                <a:latin typeface="Arial" panose="020B0604020202020204" pitchFamily="34" charset="0"/>
                <a:cs typeface="Arial" panose="020B0604020202020204" pitchFamily="34" charset="0"/>
              </a:rPr>
              <a:t> - 1</a:t>
            </a:r>
            <a:br>
              <a:rPr lang="en-GB" sz="4000" dirty="0">
                <a:latin typeface="Arial" panose="020B0604020202020204" pitchFamily="34" charset="0"/>
                <a:cs typeface="Arial" panose="020B0604020202020204" pitchFamily="34" charset="0"/>
              </a:rPr>
            </a:br>
            <a:endParaRPr lang="en-GB" sz="4000" dirty="0"/>
          </a:p>
        </p:txBody>
      </p:sp>
    </p:spTree>
    <p:extLst>
      <p:ext uri="{BB962C8B-B14F-4D97-AF65-F5344CB8AC3E}">
        <p14:creationId xmlns:p14="http://schemas.microsoft.com/office/powerpoint/2010/main" val="346918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6B0931-3DAD-4125-863F-E0C1408EE7EC}"/>
              </a:ext>
            </a:extLst>
          </p:cNvPr>
          <p:cNvSpPr>
            <a:spLocks noGrp="1"/>
          </p:cNvSpPr>
          <p:nvPr>
            <p:ph idx="1"/>
          </p:nvPr>
        </p:nvSpPr>
        <p:spPr>
          <a:xfrm>
            <a:off x="838200" y="1322774"/>
            <a:ext cx="10515600" cy="4854189"/>
          </a:xfrm>
        </p:spPr>
        <p:txBody>
          <a:bodyPr>
            <a:normAutofit/>
          </a:bodyPr>
          <a:lstStyle/>
          <a:p>
            <a:pPr marL="0" indent="0">
              <a:lnSpc>
                <a:spcPct val="100000"/>
              </a:lnSpc>
              <a:spcBef>
                <a:spcPts val="0"/>
              </a:spcBef>
              <a:buNone/>
            </a:pPr>
            <a:r>
              <a:rPr lang="en-GB" sz="2400" dirty="0">
                <a:latin typeface="Arial" panose="020B0604020202020204" pitchFamily="34" charset="0"/>
                <a:cs typeface="Arial" panose="020B0604020202020204" pitchFamily="34" charset="0"/>
              </a:rPr>
              <a:t>"The heart of man plans his way, but the LORD establishes his steps."</a:t>
            </a:r>
          </a:p>
          <a:p>
            <a:pPr marL="0" indent="0" algn="r">
              <a:lnSpc>
                <a:spcPct val="100000"/>
              </a:lnSpc>
              <a:spcBef>
                <a:spcPts val="0"/>
              </a:spcBef>
              <a:buNone/>
            </a:pPr>
            <a:r>
              <a:rPr lang="en-GB" dirty="0"/>
              <a:t> </a:t>
            </a:r>
            <a:r>
              <a:rPr lang="en-GB" sz="2000" dirty="0">
                <a:latin typeface="Arial" panose="020B0604020202020204" pitchFamily="34" charset="0"/>
                <a:cs typeface="Arial" panose="020B0604020202020204" pitchFamily="34" charset="0"/>
              </a:rPr>
              <a:t>Proverbs 16:9</a:t>
            </a:r>
          </a:p>
          <a:p>
            <a:pPr marL="0" indent="0">
              <a:buNone/>
            </a:pPr>
            <a:endParaRPr lang="en-GB" dirty="0"/>
          </a:p>
          <a:p>
            <a:pPr marL="0" indent="0">
              <a:lnSpc>
                <a:spcPct val="100000"/>
              </a:lnSpc>
              <a:spcBef>
                <a:spcPts val="0"/>
              </a:spcBef>
              <a:buNone/>
            </a:pPr>
            <a:r>
              <a:rPr lang="en-GB" sz="2400" dirty="0">
                <a:latin typeface="Arial" panose="020B0604020202020204" pitchFamily="34" charset="0"/>
                <a:cs typeface="Arial" panose="020B0604020202020204" pitchFamily="34" charset="0"/>
              </a:rPr>
              <a:t>"Many are the plans in the mind of a man, but it is the purpose of the LORD that will stand.”</a:t>
            </a:r>
          </a:p>
          <a:p>
            <a:pPr marL="0" indent="0" algn="r">
              <a:buNone/>
            </a:pPr>
            <a:r>
              <a:rPr lang="en-GB" dirty="0"/>
              <a:t> </a:t>
            </a:r>
            <a:r>
              <a:rPr lang="en-GB" sz="2000" dirty="0">
                <a:latin typeface="Arial" panose="020B0604020202020204" pitchFamily="34" charset="0"/>
                <a:cs typeface="Arial" panose="020B0604020202020204" pitchFamily="34" charset="0"/>
              </a:rPr>
              <a:t>Proverbs 19:21</a:t>
            </a:r>
          </a:p>
          <a:p>
            <a:pPr marL="0" indent="0">
              <a:buNone/>
            </a:pPr>
            <a:endParaRPr lang="en-GB" dirty="0"/>
          </a:p>
          <a:p>
            <a:pPr marL="0" indent="0">
              <a:lnSpc>
                <a:spcPct val="100000"/>
              </a:lnSpc>
              <a:spcBef>
                <a:spcPts val="0"/>
              </a:spcBef>
              <a:buNone/>
            </a:pPr>
            <a:r>
              <a:rPr lang="en-GB" sz="2400" dirty="0">
                <a:latin typeface="Arial" panose="020B0604020202020204" pitchFamily="34" charset="0"/>
                <a:cs typeface="Arial" panose="020B0604020202020204" pitchFamily="34" charset="0"/>
              </a:rPr>
              <a:t>"Plans are established by counsel; by wise guidance wage war."</a:t>
            </a:r>
          </a:p>
          <a:p>
            <a:pPr marL="0" indent="0" algn="r">
              <a:buNone/>
            </a:pPr>
            <a:r>
              <a:rPr lang="en-GB" sz="2000" dirty="0">
                <a:latin typeface="Arial" panose="020B0604020202020204" pitchFamily="34" charset="0"/>
                <a:cs typeface="Arial" panose="020B0604020202020204" pitchFamily="34" charset="0"/>
              </a:rPr>
              <a:t>Proverbs 20:18</a:t>
            </a:r>
          </a:p>
          <a:p>
            <a:pPr marL="0" indent="0">
              <a:buNone/>
            </a:pPr>
            <a:endParaRPr lang="en-GB" dirty="0"/>
          </a:p>
        </p:txBody>
      </p:sp>
      <p:sp>
        <p:nvSpPr>
          <p:cNvPr id="4" name="Title 1">
            <a:extLst>
              <a:ext uri="{FF2B5EF4-FFF2-40B4-BE49-F238E27FC236}">
                <a16:creationId xmlns:a16="http://schemas.microsoft.com/office/drawing/2014/main" id="{69E97182-5260-4F6D-9EFD-4DAB6851F8B1}"/>
              </a:ext>
            </a:extLst>
          </p:cNvPr>
          <p:cNvSpPr>
            <a:spLocks noGrp="1"/>
          </p:cNvSpPr>
          <p:nvPr>
            <p:ph type="title"/>
          </p:nvPr>
        </p:nvSpPr>
        <p:spPr>
          <a:xfrm>
            <a:off x="838200" y="365126"/>
            <a:ext cx="10515600" cy="957648"/>
          </a:xfrm>
        </p:spPr>
        <p:txBody>
          <a:bodyPr>
            <a:noAutofit/>
          </a:bodyPr>
          <a:lstStyle/>
          <a:p>
            <a:r>
              <a:rPr lang="en-GB" sz="4000" b="1" u="sng" dirty="0">
                <a:latin typeface="Arial" panose="020B0604020202020204" pitchFamily="34" charset="0"/>
                <a:cs typeface="Arial" panose="020B0604020202020204" pitchFamily="34" charset="0"/>
              </a:rPr>
              <a:t>13. Business Planning</a:t>
            </a:r>
            <a:r>
              <a:rPr lang="en-GB" sz="4000" b="1" dirty="0">
                <a:latin typeface="Arial" panose="020B0604020202020204" pitchFamily="34" charset="0"/>
                <a:cs typeface="Arial" panose="020B0604020202020204" pitchFamily="34" charset="0"/>
              </a:rPr>
              <a:t> - 2</a:t>
            </a:r>
            <a:br>
              <a:rPr lang="en-GB" sz="4000" dirty="0">
                <a:latin typeface="Arial" panose="020B0604020202020204" pitchFamily="34" charset="0"/>
                <a:cs typeface="Arial" panose="020B0604020202020204" pitchFamily="34" charset="0"/>
              </a:rPr>
            </a:br>
            <a:endParaRPr lang="en-GB" sz="4000" dirty="0"/>
          </a:p>
        </p:txBody>
      </p:sp>
    </p:spTree>
    <p:extLst>
      <p:ext uri="{BB962C8B-B14F-4D97-AF65-F5344CB8AC3E}">
        <p14:creationId xmlns:p14="http://schemas.microsoft.com/office/powerpoint/2010/main" val="375159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91D29-3CD7-403E-900C-B5BDA2C7939A}"/>
              </a:ext>
            </a:extLst>
          </p:cNvPr>
          <p:cNvSpPr>
            <a:spLocks noGrp="1"/>
          </p:cNvSpPr>
          <p:nvPr>
            <p:ph type="title"/>
          </p:nvPr>
        </p:nvSpPr>
        <p:spPr>
          <a:xfrm>
            <a:off x="838200" y="365125"/>
            <a:ext cx="10515600" cy="975403"/>
          </a:xfrm>
        </p:spPr>
        <p:txBody>
          <a:bodyPr>
            <a:normAutofit/>
          </a:bodyPr>
          <a:lstStyle/>
          <a:p>
            <a:r>
              <a:rPr lang="en-US" sz="4000" b="1" dirty="0">
                <a:latin typeface="Arial" panose="020B0604020202020204" pitchFamily="34" charset="0"/>
                <a:cs typeface="Arial" panose="020B0604020202020204" pitchFamily="34" charset="0"/>
              </a:rPr>
              <a:t>Definition of a Business Plan</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296742A-4B7B-4E9D-821F-7B3175A41802}"/>
              </a:ext>
            </a:extLst>
          </p:cNvPr>
          <p:cNvSpPr>
            <a:spLocks noGrp="1"/>
          </p:cNvSpPr>
          <p:nvPr>
            <p:ph idx="1"/>
          </p:nvPr>
        </p:nvSpPr>
        <p:spPr>
          <a:xfrm>
            <a:off x="838200" y="1340528"/>
            <a:ext cx="10515600" cy="5157926"/>
          </a:xfrm>
        </p:spPr>
        <p:txBody>
          <a:bodyPr>
            <a:normAutofit fontScale="77500" lnSpcReduction="20000"/>
          </a:bodyPr>
          <a:lstStyle/>
          <a:p>
            <a:pPr>
              <a:lnSpc>
                <a:spcPct val="120000"/>
              </a:lnSpc>
              <a:spcBef>
                <a:spcPts val="0"/>
              </a:spcBef>
            </a:pPr>
            <a:r>
              <a:rPr lang="en-GB" sz="3100" dirty="0">
                <a:latin typeface="Arial" panose="020B0604020202020204" pitchFamily="34" charset="0"/>
                <a:cs typeface="Arial" panose="020B0604020202020204" pitchFamily="34" charset="0"/>
              </a:rPr>
              <a:t>The planning process helps an entrepreneur identify exactly what needs to be accomplished to build the venture, and what human and financial resources are required to implement the plan.</a:t>
            </a:r>
          </a:p>
          <a:p>
            <a:pPr>
              <a:lnSpc>
                <a:spcPct val="120000"/>
              </a:lnSpc>
              <a:spcBef>
                <a:spcPts val="0"/>
              </a:spcBef>
            </a:pPr>
            <a:endParaRPr lang="en-GB" sz="3100" dirty="0">
              <a:latin typeface="Arial" panose="020B0604020202020204" pitchFamily="34" charset="0"/>
              <a:cs typeface="Arial" panose="020B0604020202020204" pitchFamily="34" charset="0"/>
            </a:endParaRPr>
          </a:p>
          <a:p>
            <a:pPr>
              <a:lnSpc>
                <a:spcPct val="120000"/>
              </a:lnSpc>
              <a:spcBef>
                <a:spcPts val="0"/>
              </a:spcBef>
            </a:pPr>
            <a:r>
              <a:rPr lang="en-GB" sz="3100" dirty="0">
                <a:latin typeface="Arial" panose="020B0604020202020204" pitchFamily="34" charset="0"/>
                <a:cs typeface="Arial" panose="020B0604020202020204" pitchFamily="34" charset="0"/>
              </a:rPr>
              <a:t>A document setting out a business's future objectives and strategies for achieving them.</a:t>
            </a:r>
          </a:p>
          <a:p>
            <a:pPr marL="0" indent="0">
              <a:lnSpc>
                <a:spcPct val="120000"/>
              </a:lnSpc>
              <a:spcBef>
                <a:spcPts val="0"/>
              </a:spcBef>
              <a:buNone/>
            </a:pPr>
            <a:endParaRPr lang="en-GB" sz="3100" dirty="0">
              <a:latin typeface="Arial" panose="020B0604020202020204" pitchFamily="34" charset="0"/>
              <a:cs typeface="Arial" panose="020B0604020202020204" pitchFamily="34" charset="0"/>
            </a:endParaRPr>
          </a:p>
          <a:p>
            <a:pPr>
              <a:lnSpc>
                <a:spcPct val="120000"/>
              </a:lnSpc>
              <a:spcBef>
                <a:spcPts val="0"/>
              </a:spcBef>
            </a:pPr>
            <a:r>
              <a:rPr lang="en-GB" sz="3100" dirty="0">
                <a:latin typeface="Arial" panose="020B0604020202020204" pitchFamily="34" charset="0"/>
                <a:cs typeface="Arial" panose="020B0604020202020204" pitchFamily="34" charset="0"/>
              </a:rPr>
              <a:t>A written document describing the nature of the business, the sales and marketing strategy, and the financial background, and containing a projected profit and loss statement. </a:t>
            </a:r>
          </a:p>
          <a:p>
            <a:pPr marL="0" indent="0">
              <a:lnSpc>
                <a:spcPct val="120000"/>
              </a:lnSpc>
              <a:spcBef>
                <a:spcPts val="0"/>
              </a:spcBef>
              <a:buNone/>
            </a:pPr>
            <a:endParaRPr lang="en-GB" sz="3100" dirty="0">
              <a:latin typeface="Arial" panose="020B0604020202020204" pitchFamily="34" charset="0"/>
              <a:cs typeface="Arial" panose="020B0604020202020204" pitchFamily="34" charset="0"/>
            </a:endParaRPr>
          </a:p>
          <a:p>
            <a:pPr>
              <a:lnSpc>
                <a:spcPct val="120000"/>
              </a:lnSpc>
              <a:spcBef>
                <a:spcPts val="0"/>
              </a:spcBef>
            </a:pPr>
            <a:r>
              <a:rPr lang="en-GB" sz="3100" dirty="0">
                <a:latin typeface="Arial" panose="020B0604020202020204" pitchFamily="34" charset="0"/>
                <a:cs typeface="Arial" panose="020B0604020202020204" pitchFamily="34" charset="0"/>
              </a:rPr>
              <a:t>A business plan is a road map that provides directions so a business can plan its future and helps it avoid bumps in the road.</a:t>
            </a:r>
          </a:p>
          <a:p>
            <a:pPr marL="0" indent="0">
              <a:buNone/>
            </a:pPr>
            <a:endParaRPr lang="en-GB" dirty="0"/>
          </a:p>
        </p:txBody>
      </p:sp>
    </p:spTree>
    <p:extLst>
      <p:ext uri="{BB962C8B-B14F-4D97-AF65-F5344CB8AC3E}">
        <p14:creationId xmlns:p14="http://schemas.microsoft.com/office/powerpoint/2010/main" val="280849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990CF-B252-4D36-8210-26301A2FDB57}"/>
              </a:ext>
            </a:extLst>
          </p:cNvPr>
          <p:cNvSpPr>
            <a:spLocks noGrp="1"/>
          </p:cNvSpPr>
          <p:nvPr>
            <p:ph type="title"/>
          </p:nvPr>
        </p:nvSpPr>
        <p:spPr>
          <a:xfrm>
            <a:off x="838200" y="365125"/>
            <a:ext cx="10515600" cy="1152957"/>
          </a:xfrm>
        </p:spPr>
        <p:txBody>
          <a:bodyPr>
            <a:normAutofit/>
          </a:bodyPr>
          <a:lstStyle/>
          <a:p>
            <a:pPr>
              <a:lnSpc>
                <a:spcPct val="100000"/>
              </a:lnSpc>
            </a:pPr>
            <a:r>
              <a:rPr lang="en-US" sz="4000" b="1" dirty="0">
                <a:latin typeface="Arial" panose="020B0604020202020204" pitchFamily="34" charset="0"/>
                <a:cs typeface="Arial" panose="020B0604020202020204" pitchFamily="34" charset="0"/>
              </a:rPr>
              <a:t>Benefits of a Business Plan </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DBE7D7E-B667-44A1-9B33-43035D37A755}"/>
              </a:ext>
            </a:extLst>
          </p:cNvPr>
          <p:cNvSpPr>
            <a:spLocks noGrp="1"/>
          </p:cNvSpPr>
          <p:nvPr>
            <p:ph idx="1"/>
          </p:nvPr>
        </p:nvSpPr>
        <p:spPr>
          <a:xfrm>
            <a:off x="838200" y="1518082"/>
            <a:ext cx="10515600" cy="4900473"/>
          </a:xfrm>
        </p:spPr>
        <p:txBody>
          <a:bodyPr>
            <a:normAutofit/>
          </a:bodyPr>
          <a:lstStyle/>
          <a:p>
            <a:r>
              <a:rPr lang="en-GB" sz="2400" dirty="0">
                <a:latin typeface="Arial" panose="020B0604020202020204" pitchFamily="34" charset="0"/>
                <a:cs typeface="Arial" panose="020B0604020202020204" pitchFamily="34" charset="0"/>
              </a:rPr>
              <a:t>See the whole business</a:t>
            </a:r>
          </a:p>
          <a:p>
            <a:r>
              <a:rPr lang="en-GB" sz="2400" dirty="0">
                <a:latin typeface="Arial" panose="020B0604020202020204" pitchFamily="34" charset="0"/>
                <a:cs typeface="Arial" panose="020B0604020202020204" pitchFamily="34" charset="0"/>
              </a:rPr>
              <a:t>Strategic Focus</a:t>
            </a:r>
          </a:p>
          <a:p>
            <a:r>
              <a:rPr lang="en-GB" sz="2400" dirty="0">
                <a:latin typeface="Arial" panose="020B0604020202020204" pitchFamily="34" charset="0"/>
                <a:cs typeface="Arial" panose="020B0604020202020204" pitchFamily="34" charset="0"/>
              </a:rPr>
              <a:t>Set priorities</a:t>
            </a:r>
          </a:p>
          <a:p>
            <a:r>
              <a:rPr lang="en-GB" sz="2400" dirty="0">
                <a:latin typeface="Arial" panose="020B0604020202020204" pitchFamily="34" charset="0"/>
                <a:cs typeface="Arial" panose="020B0604020202020204" pitchFamily="34" charset="0"/>
              </a:rPr>
              <a:t>Manage change</a:t>
            </a:r>
          </a:p>
          <a:p>
            <a:r>
              <a:rPr lang="en-GB" sz="2400" dirty="0">
                <a:latin typeface="Arial" panose="020B0604020202020204" pitchFamily="34" charset="0"/>
                <a:cs typeface="Arial" panose="020B0604020202020204" pitchFamily="34" charset="0"/>
              </a:rPr>
              <a:t>Develop accountability</a:t>
            </a:r>
          </a:p>
          <a:p>
            <a:r>
              <a:rPr lang="en-GB" sz="2400" dirty="0">
                <a:latin typeface="Arial" panose="020B0604020202020204" pitchFamily="34" charset="0"/>
                <a:cs typeface="Arial" panose="020B0604020202020204" pitchFamily="34" charset="0"/>
              </a:rPr>
              <a:t>Manage cash</a:t>
            </a:r>
          </a:p>
          <a:p>
            <a:r>
              <a:rPr lang="en-GB" sz="2400" dirty="0">
                <a:latin typeface="Arial" panose="020B0604020202020204" pitchFamily="34" charset="0"/>
                <a:cs typeface="Arial" panose="020B0604020202020204" pitchFamily="34" charset="0"/>
              </a:rPr>
              <a:t>Strategic alignment</a:t>
            </a:r>
          </a:p>
          <a:p>
            <a:r>
              <a:rPr lang="en-GB" sz="2400" dirty="0">
                <a:latin typeface="Arial" panose="020B0604020202020204" pitchFamily="34" charset="0"/>
                <a:cs typeface="Arial" panose="020B0604020202020204" pitchFamily="34" charset="0"/>
              </a:rPr>
              <a:t>Milestones</a:t>
            </a:r>
          </a:p>
          <a:p>
            <a:r>
              <a:rPr lang="en-GB" sz="2400" dirty="0">
                <a:latin typeface="Arial" panose="020B0604020202020204" pitchFamily="34" charset="0"/>
                <a:cs typeface="Arial" panose="020B0604020202020204" pitchFamily="34" charset="0"/>
              </a:rPr>
              <a:t>Metrics</a:t>
            </a:r>
          </a:p>
          <a:p>
            <a:r>
              <a:rPr lang="en-GB" sz="2400" dirty="0">
                <a:latin typeface="Arial" panose="020B0604020202020204" pitchFamily="34" charset="0"/>
                <a:cs typeface="Arial" panose="020B0604020202020204" pitchFamily="34" charset="0"/>
              </a:rPr>
              <a:t>Realistic regular reminders to keep on track</a:t>
            </a:r>
          </a:p>
        </p:txBody>
      </p:sp>
    </p:spTree>
    <p:extLst>
      <p:ext uri="{BB962C8B-B14F-4D97-AF65-F5344CB8AC3E}">
        <p14:creationId xmlns:p14="http://schemas.microsoft.com/office/powerpoint/2010/main" val="322348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F881D-351A-4A4A-A1E8-239088E8CB40}"/>
              </a:ext>
            </a:extLst>
          </p:cNvPr>
          <p:cNvSpPr>
            <a:spLocks noGrp="1"/>
          </p:cNvSpPr>
          <p:nvPr>
            <p:ph type="title"/>
          </p:nvPr>
        </p:nvSpPr>
        <p:spPr>
          <a:xfrm>
            <a:off x="838200" y="365125"/>
            <a:ext cx="10515600" cy="975403"/>
          </a:xfrm>
        </p:spPr>
        <p:txBody>
          <a:bodyPr>
            <a:normAutofit/>
          </a:bodyPr>
          <a:lstStyle/>
          <a:p>
            <a:r>
              <a:rPr lang="en-US" sz="4000" b="1" dirty="0">
                <a:latin typeface="Arial" panose="020B0604020202020204" pitchFamily="34" charset="0"/>
                <a:cs typeface="Arial" panose="020B0604020202020204" pitchFamily="34" charset="0"/>
              </a:rPr>
              <a:t>Contents of a Business Plan</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47B4457-BF9F-4014-B5B3-EB49ABDB5F44}"/>
              </a:ext>
            </a:extLst>
          </p:cNvPr>
          <p:cNvSpPr>
            <a:spLocks noGrp="1"/>
          </p:cNvSpPr>
          <p:nvPr>
            <p:ph idx="1"/>
          </p:nvPr>
        </p:nvSpPr>
        <p:spPr>
          <a:xfrm>
            <a:off x="838200" y="1340528"/>
            <a:ext cx="10995734" cy="4998128"/>
          </a:xfrm>
        </p:spPr>
        <p:txBody>
          <a:bodyPr>
            <a:normAutofit fontScale="92500"/>
          </a:bodyPr>
          <a:lstStyle/>
          <a:p>
            <a:pPr marL="514350" indent="-514350">
              <a:lnSpc>
                <a:spcPct val="120000"/>
              </a:lnSpc>
              <a:spcBef>
                <a:spcPts val="0"/>
              </a:spcBef>
              <a:buFont typeface="+mj-lt"/>
              <a:buAutoNum type="arabicPeriod"/>
            </a:pPr>
            <a:r>
              <a:rPr lang="en-GB" sz="2600" b="1" dirty="0">
                <a:latin typeface="Arial" panose="020B0604020202020204" pitchFamily="34" charset="0"/>
                <a:cs typeface="Arial" panose="020B0604020202020204" pitchFamily="34" charset="0"/>
              </a:rPr>
              <a:t>Summary</a:t>
            </a:r>
            <a:r>
              <a:rPr lang="en-GB" sz="2600" dirty="0">
                <a:latin typeface="Arial" panose="020B0604020202020204" pitchFamily="34" charset="0"/>
                <a:cs typeface="Arial" panose="020B0604020202020204" pitchFamily="34" charset="0"/>
              </a:rPr>
              <a:t> of the business</a:t>
            </a:r>
          </a:p>
          <a:p>
            <a:pPr marL="514350" indent="-514350">
              <a:lnSpc>
                <a:spcPct val="120000"/>
              </a:lnSpc>
              <a:spcBef>
                <a:spcPts val="0"/>
              </a:spcBef>
              <a:buFont typeface="+mj-lt"/>
              <a:buAutoNum type="arabicPeriod"/>
            </a:pPr>
            <a:r>
              <a:rPr lang="en-GB" sz="2600" b="1" dirty="0">
                <a:latin typeface="Arial" panose="020B0604020202020204" pitchFamily="34" charset="0"/>
                <a:cs typeface="Arial" panose="020B0604020202020204" pitchFamily="34" charset="0"/>
              </a:rPr>
              <a:t>Description</a:t>
            </a:r>
            <a:r>
              <a:rPr lang="en-GB" sz="2600" dirty="0">
                <a:latin typeface="Arial" panose="020B0604020202020204" pitchFamily="34" charset="0"/>
                <a:cs typeface="Arial" panose="020B0604020202020204" pitchFamily="34" charset="0"/>
              </a:rPr>
              <a:t> of your company</a:t>
            </a:r>
          </a:p>
          <a:p>
            <a:pPr marL="514350" indent="-514350">
              <a:lnSpc>
                <a:spcPct val="120000"/>
              </a:lnSpc>
              <a:spcBef>
                <a:spcPts val="0"/>
              </a:spcBef>
              <a:buFont typeface="+mj-lt"/>
              <a:buAutoNum type="arabicPeriod"/>
            </a:pPr>
            <a:r>
              <a:rPr lang="en-GB" sz="2600" b="1" dirty="0">
                <a:latin typeface="Arial" panose="020B0604020202020204" pitchFamily="34" charset="0"/>
                <a:cs typeface="Arial" panose="020B0604020202020204" pitchFamily="34" charset="0"/>
              </a:rPr>
              <a:t>Market analysis </a:t>
            </a:r>
            <a:r>
              <a:rPr lang="en-GB" sz="2600" dirty="0">
                <a:latin typeface="Arial" panose="020B0604020202020204" pitchFamily="34" charset="0"/>
                <a:cs typeface="Arial" panose="020B0604020202020204" pitchFamily="34" charset="0"/>
              </a:rPr>
              <a:t>– who is buying what?</a:t>
            </a:r>
          </a:p>
          <a:p>
            <a:pPr marL="514350" indent="-514350">
              <a:lnSpc>
                <a:spcPct val="120000"/>
              </a:lnSpc>
              <a:spcBef>
                <a:spcPts val="0"/>
              </a:spcBef>
              <a:buFont typeface="+mj-lt"/>
              <a:buAutoNum type="arabicPeriod"/>
            </a:pPr>
            <a:r>
              <a:rPr lang="en-GB" sz="2600" b="1" dirty="0">
                <a:latin typeface="Arial" panose="020B0604020202020204" pitchFamily="34" charset="0"/>
                <a:cs typeface="Arial" panose="020B0604020202020204" pitchFamily="34" charset="0"/>
              </a:rPr>
              <a:t>Competitor Analysis </a:t>
            </a:r>
            <a:r>
              <a:rPr lang="en-GB" sz="2600" dirty="0">
                <a:latin typeface="Arial" panose="020B0604020202020204" pitchFamily="34" charset="0"/>
                <a:cs typeface="Arial" panose="020B0604020202020204" pitchFamily="34" charset="0"/>
              </a:rPr>
              <a:t>– who else is selling what you’re selling?</a:t>
            </a:r>
          </a:p>
          <a:p>
            <a:pPr marL="514350" indent="-514350">
              <a:lnSpc>
                <a:spcPct val="120000"/>
              </a:lnSpc>
              <a:spcBef>
                <a:spcPts val="0"/>
              </a:spcBef>
              <a:buFont typeface="+mj-lt"/>
              <a:buAutoNum type="arabicPeriod"/>
            </a:pPr>
            <a:r>
              <a:rPr lang="en-GB" sz="2600" b="1" dirty="0">
                <a:latin typeface="Arial" panose="020B0604020202020204" pitchFamily="34" charset="0"/>
                <a:cs typeface="Arial" panose="020B0604020202020204" pitchFamily="34" charset="0"/>
              </a:rPr>
              <a:t>Who is managing the business?</a:t>
            </a:r>
          </a:p>
          <a:p>
            <a:pPr marL="514350" indent="-514350">
              <a:lnSpc>
                <a:spcPct val="120000"/>
              </a:lnSpc>
              <a:spcBef>
                <a:spcPts val="0"/>
              </a:spcBef>
              <a:buFont typeface="+mj-lt"/>
              <a:buAutoNum type="arabicPeriod"/>
            </a:pPr>
            <a:r>
              <a:rPr lang="en-GB" sz="2600" b="1" dirty="0">
                <a:latin typeface="Arial" panose="020B0604020202020204" pitchFamily="34" charset="0"/>
                <a:cs typeface="Arial" panose="020B0604020202020204" pitchFamily="34" charset="0"/>
              </a:rPr>
              <a:t>Your Product or Service </a:t>
            </a:r>
            <a:r>
              <a:rPr lang="en-GB" sz="2600" dirty="0">
                <a:latin typeface="Arial" panose="020B0604020202020204" pitchFamily="34" charset="0"/>
                <a:cs typeface="Arial" panose="020B0604020202020204" pitchFamily="34" charset="0"/>
              </a:rPr>
              <a:t>– what you are actually selling </a:t>
            </a:r>
          </a:p>
          <a:p>
            <a:pPr marL="514350" indent="-514350">
              <a:lnSpc>
                <a:spcPct val="120000"/>
              </a:lnSpc>
              <a:spcBef>
                <a:spcPts val="0"/>
              </a:spcBef>
              <a:buFont typeface="+mj-lt"/>
              <a:buAutoNum type="arabicPeriod"/>
            </a:pPr>
            <a:r>
              <a:rPr lang="en-GB" sz="2600" b="1" dirty="0">
                <a:latin typeface="Arial" panose="020B0604020202020204" pitchFamily="34" charset="0"/>
                <a:cs typeface="Arial" panose="020B0604020202020204" pitchFamily="34" charset="0"/>
              </a:rPr>
              <a:t>Marketing Plan </a:t>
            </a:r>
            <a:r>
              <a:rPr lang="en-GB" sz="2600" dirty="0">
                <a:latin typeface="Arial" panose="020B0604020202020204" pitchFamily="34" charset="0"/>
                <a:cs typeface="Arial" panose="020B0604020202020204" pitchFamily="34" charset="0"/>
              </a:rPr>
              <a:t>– where you are selling, at what price, with what promotion</a:t>
            </a:r>
          </a:p>
          <a:p>
            <a:pPr marL="514350" indent="-514350">
              <a:lnSpc>
                <a:spcPct val="120000"/>
              </a:lnSpc>
              <a:spcBef>
                <a:spcPts val="0"/>
              </a:spcBef>
              <a:buFont typeface="+mj-lt"/>
              <a:buAutoNum type="arabicPeriod"/>
            </a:pPr>
            <a:r>
              <a:rPr lang="en-GB" sz="2600" b="1" dirty="0">
                <a:latin typeface="Arial" panose="020B0604020202020204" pitchFamily="34" charset="0"/>
                <a:cs typeface="Arial" panose="020B0604020202020204" pitchFamily="34" charset="0"/>
              </a:rPr>
              <a:t>Sales Strategy </a:t>
            </a:r>
            <a:r>
              <a:rPr lang="en-GB" sz="2600" dirty="0">
                <a:latin typeface="Arial" panose="020B0604020202020204" pitchFamily="34" charset="0"/>
                <a:cs typeface="Arial" panose="020B0604020202020204" pitchFamily="34" charset="0"/>
              </a:rPr>
              <a:t>– who is doing the selling?</a:t>
            </a:r>
          </a:p>
          <a:p>
            <a:pPr marL="514350" indent="-514350">
              <a:lnSpc>
                <a:spcPct val="120000"/>
              </a:lnSpc>
              <a:spcBef>
                <a:spcPts val="0"/>
              </a:spcBef>
              <a:buFont typeface="+mj-lt"/>
              <a:buAutoNum type="arabicPeriod"/>
            </a:pPr>
            <a:r>
              <a:rPr lang="en-GB" sz="2600" b="1" dirty="0">
                <a:latin typeface="Arial" panose="020B0604020202020204" pitchFamily="34" charset="0"/>
                <a:cs typeface="Arial" panose="020B0604020202020204" pitchFamily="34" charset="0"/>
              </a:rPr>
              <a:t>Funding</a:t>
            </a:r>
            <a:r>
              <a:rPr lang="en-GB" sz="2600" dirty="0">
                <a:latin typeface="Arial" panose="020B0604020202020204" pitchFamily="34" charset="0"/>
                <a:cs typeface="Arial" panose="020B0604020202020204" pitchFamily="34" charset="0"/>
              </a:rPr>
              <a:t> – where’s the money coming from, do they want it back?</a:t>
            </a:r>
          </a:p>
          <a:p>
            <a:pPr marL="514350" indent="-514350">
              <a:lnSpc>
                <a:spcPct val="120000"/>
              </a:lnSpc>
              <a:spcBef>
                <a:spcPts val="0"/>
              </a:spcBef>
              <a:buFont typeface="+mj-lt"/>
              <a:buAutoNum type="arabicPeriod"/>
            </a:pPr>
            <a:r>
              <a:rPr lang="en-GB" sz="2600" b="1" dirty="0">
                <a:latin typeface="Arial" panose="020B0604020202020204" pitchFamily="34" charset="0"/>
                <a:cs typeface="Arial" panose="020B0604020202020204" pitchFamily="34" charset="0"/>
              </a:rPr>
              <a:t>Financial Projections </a:t>
            </a:r>
            <a:r>
              <a:rPr lang="en-GB" sz="2600" dirty="0">
                <a:latin typeface="Arial" panose="020B0604020202020204" pitchFamily="34" charset="0"/>
                <a:cs typeface="Arial" panose="020B0604020202020204" pitchFamily="34" charset="0"/>
              </a:rPr>
              <a:t>– how much you intend to sell over a period of time, what your costs will be and how much money you intend to make</a:t>
            </a:r>
          </a:p>
          <a:p>
            <a:pPr marL="0" indent="0">
              <a:buNone/>
            </a:pPr>
            <a:endParaRPr lang="en-GB" dirty="0"/>
          </a:p>
        </p:txBody>
      </p:sp>
    </p:spTree>
    <p:extLst>
      <p:ext uri="{BB962C8B-B14F-4D97-AF65-F5344CB8AC3E}">
        <p14:creationId xmlns:p14="http://schemas.microsoft.com/office/powerpoint/2010/main" val="17062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6831-F5A6-43AB-A9E9-5B02434F7DCA}"/>
              </a:ext>
            </a:extLst>
          </p:cNvPr>
          <p:cNvSpPr>
            <a:spLocks noGrp="1"/>
          </p:cNvSpPr>
          <p:nvPr>
            <p:ph type="title"/>
          </p:nvPr>
        </p:nvSpPr>
        <p:spPr>
          <a:xfrm>
            <a:off x="838200" y="365126"/>
            <a:ext cx="10515600" cy="1064180"/>
          </a:xfrm>
        </p:spPr>
        <p:txBody>
          <a:bodyPr>
            <a:normAutofit/>
          </a:bodyPr>
          <a:lstStyle/>
          <a:p>
            <a:r>
              <a:rPr lang="en-US" sz="4000" b="1" dirty="0">
                <a:latin typeface="Arial" panose="020B0604020202020204" pitchFamily="34" charset="0"/>
                <a:cs typeface="Arial" panose="020B0604020202020204" pitchFamily="34" charset="0"/>
              </a:rPr>
              <a:t>Sources of finance </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32A370E-FCD3-423C-9DDA-C3541843133D}"/>
              </a:ext>
            </a:extLst>
          </p:cNvPr>
          <p:cNvSpPr>
            <a:spLocks noGrp="1"/>
          </p:cNvSpPr>
          <p:nvPr>
            <p:ph idx="1"/>
          </p:nvPr>
        </p:nvSpPr>
        <p:spPr/>
        <p:txBody>
          <a:bodyPr>
            <a:normAutofit/>
          </a:bodyPr>
          <a:lstStyle/>
          <a:p>
            <a:pPr lvl="0"/>
            <a:r>
              <a:rPr lang="en-GB" dirty="0">
                <a:latin typeface="Arial" panose="020B0604020202020204" pitchFamily="34" charset="0"/>
                <a:cs typeface="Arial" panose="020B0604020202020204" pitchFamily="34" charset="0"/>
              </a:rPr>
              <a:t>Personal savings</a:t>
            </a:r>
          </a:p>
          <a:p>
            <a:pPr lvl="0"/>
            <a:r>
              <a:rPr lang="en-GB" dirty="0">
                <a:latin typeface="Arial" panose="020B0604020202020204" pitchFamily="34" charset="0"/>
                <a:cs typeface="Arial" panose="020B0604020202020204" pitchFamily="34" charset="0"/>
              </a:rPr>
              <a:t>Getting supplier credit</a:t>
            </a:r>
          </a:p>
          <a:p>
            <a:pPr lvl="0"/>
            <a:r>
              <a:rPr lang="en-GB" dirty="0">
                <a:latin typeface="Arial" panose="020B0604020202020204" pitchFamily="34" charset="0"/>
                <a:cs typeface="Arial" panose="020B0604020202020204" pitchFamily="34" charset="0"/>
              </a:rPr>
              <a:t>Family contributions</a:t>
            </a:r>
          </a:p>
          <a:p>
            <a:pPr lvl="0"/>
            <a:r>
              <a:rPr lang="en-GB" dirty="0">
                <a:latin typeface="Arial" panose="020B0604020202020204" pitchFamily="34" charset="0"/>
                <a:cs typeface="Arial" panose="020B0604020202020204" pitchFamily="34" charset="0"/>
              </a:rPr>
              <a:t>Borrowing from family</a:t>
            </a:r>
          </a:p>
          <a:p>
            <a:pPr lvl="0"/>
            <a:r>
              <a:rPr lang="en-GB" dirty="0">
                <a:latin typeface="Arial" panose="020B0604020202020204" pitchFamily="34" charset="0"/>
                <a:cs typeface="Arial" panose="020B0604020202020204" pitchFamily="34" charset="0"/>
              </a:rPr>
              <a:t>Selling personal property</a:t>
            </a:r>
          </a:p>
          <a:p>
            <a:r>
              <a:rPr lang="en-GB" dirty="0">
                <a:latin typeface="Arial" panose="020B0604020202020204" pitchFamily="34" charset="0"/>
                <a:cs typeface="Arial" panose="020B0604020202020204" pitchFamily="34" charset="0"/>
              </a:rPr>
              <a:t>Formal loans from a bank or financial institution </a:t>
            </a:r>
          </a:p>
        </p:txBody>
      </p:sp>
    </p:spTree>
    <p:extLst>
      <p:ext uri="{BB962C8B-B14F-4D97-AF65-F5344CB8AC3E}">
        <p14:creationId xmlns:p14="http://schemas.microsoft.com/office/powerpoint/2010/main" val="381660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79EBA-959D-49C0-ACBB-C1222C54BB24}"/>
              </a:ext>
            </a:extLst>
          </p:cNvPr>
          <p:cNvSpPr>
            <a:spLocks noGrp="1"/>
          </p:cNvSpPr>
          <p:nvPr>
            <p:ph type="title"/>
          </p:nvPr>
        </p:nvSpPr>
        <p:spPr>
          <a:xfrm>
            <a:off x="838200" y="365125"/>
            <a:ext cx="10515600" cy="1090813"/>
          </a:xfrm>
        </p:spPr>
        <p:txBody>
          <a:bodyPr>
            <a:normAutofit/>
          </a:bodyPr>
          <a:lstStyle/>
          <a:p>
            <a:r>
              <a:rPr lang="en-US" sz="4000" b="1" dirty="0">
                <a:latin typeface="Arial" panose="020B0604020202020204" pitchFamily="34" charset="0"/>
                <a:cs typeface="Arial" panose="020B0604020202020204" pitchFamily="34" charset="0"/>
              </a:rPr>
              <a:t>Challenges facing a new business </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B2CADEE-D844-4C9D-9A03-6FB88097D96B}"/>
              </a:ext>
            </a:extLst>
          </p:cNvPr>
          <p:cNvSpPr>
            <a:spLocks noGrp="1"/>
          </p:cNvSpPr>
          <p:nvPr>
            <p:ph idx="1"/>
          </p:nvPr>
        </p:nvSpPr>
        <p:spPr/>
        <p:txBody>
          <a:bodyPr>
            <a:normAutofit/>
          </a:bodyPr>
          <a:lstStyle/>
          <a:p>
            <a:pPr lvl="0"/>
            <a:r>
              <a:rPr lang="en-GB" dirty="0">
                <a:latin typeface="Arial" panose="020B0604020202020204" pitchFamily="34" charset="0"/>
                <a:cs typeface="Arial" panose="020B0604020202020204" pitchFamily="34" charset="0"/>
              </a:rPr>
              <a:t>Very low purchasing power</a:t>
            </a:r>
          </a:p>
          <a:p>
            <a:pPr lvl="0"/>
            <a:r>
              <a:rPr lang="en-GB" dirty="0">
                <a:latin typeface="Arial" panose="020B0604020202020204" pitchFamily="34" charset="0"/>
                <a:cs typeface="Arial" panose="020B0604020202020204" pitchFamily="34" charset="0"/>
              </a:rPr>
              <a:t>Inadequate capital to expand the business. </a:t>
            </a:r>
          </a:p>
          <a:p>
            <a:pPr lvl="0"/>
            <a:r>
              <a:rPr lang="en-GB" dirty="0">
                <a:latin typeface="Arial" panose="020B0604020202020204" pitchFamily="34" charset="0"/>
                <a:cs typeface="Arial" panose="020B0604020202020204" pitchFamily="34" charset="0"/>
              </a:rPr>
              <a:t>Personal conflicts</a:t>
            </a:r>
          </a:p>
          <a:p>
            <a:pPr lvl="0"/>
            <a:r>
              <a:rPr lang="en-GB" dirty="0">
                <a:latin typeface="Arial" panose="020B0604020202020204" pitchFamily="34" charset="0"/>
                <a:cs typeface="Arial" panose="020B0604020202020204" pitchFamily="34" charset="0"/>
              </a:rPr>
              <a:t>Poor quality infrastructure</a:t>
            </a:r>
          </a:p>
        </p:txBody>
      </p:sp>
    </p:spTree>
    <p:extLst>
      <p:ext uri="{BB962C8B-B14F-4D97-AF65-F5344CB8AC3E}">
        <p14:creationId xmlns:p14="http://schemas.microsoft.com/office/powerpoint/2010/main" val="43225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8AB7D-F985-4526-99E0-9D345614F84C}"/>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Why some new businesses fail quickly </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5327B5E-59B7-4328-882E-388D92ABF524}"/>
              </a:ext>
            </a:extLst>
          </p:cNvPr>
          <p:cNvSpPr>
            <a:spLocks noGrp="1"/>
          </p:cNvSpPr>
          <p:nvPr>
            <p:ph idx="1"/>
          </p:nvPr>
        </p:nvSpPr>
        <p:spPr>
          <a:xfrm>
            <a:off x="838200" y="1690688"/>
            <a:ext cx="10515600" cy="4552349"/>
          </a:xfrm>
        </p:spPr>
        <p:txBody>
          <a:bodyPr>
            <a:normAutofit/>
          </a:bodyPr>
          <a:lstStyle/>
          <a:p>
            <a:pPr lvl="0"/>
            <a:r>
              <a:rPr lang="en-GB" sz="2400" dirty="0">
                <a:latin typeface="Arial" panose="020B0604020202020204" pitchFamily="34" charset="0"/>
                <a:cs typeface="Arial" panose="020B0604020202020204" pitchFamily="34" charset="0"/>
              </a:rPr>
              <a:t>Poor entrepreneurial skills and knowledge</a:t>
            </a:r>
          </a:p>
          <a:p>
            <a:pPr lvl="0"/>
            <a:r>
              <a:rPr lang="en-GB" sz="2400" dirty="0">
                <a:latin typeface="Arial" panose="020B0604020202020204" pitchFamily="34" charset="0"/>
                <a:cs typeface="Arial" panose="020B0604020202020204" pitchFamily="34" charset="0"/>
              </a:rPr>
              <a:t>Lack of role models for new entrepreneurs </a:t>
            </a:r>
          </a:p>
          <a:p>
            <a:pPr lvl="0"/>
            <a:r>
              <a:rPr lang="en-GB" sz="2400" dirty="0">
                <a:latin typeface="Arial" panose="020B0604020202020204" pitchFamily="34" charset="0"/>
                <a:cs typeface="Arial" panose="020B0604020202020204" pitchFamily="34" charset="0"/>
              </a:rPr>
              <a:t>Low mobility for entrepreneurs, who find transportation of goods very challenging </a:t>
            </a:r>
          </a:p>
          <a:p>
            <a:pPr lvl="0"/>
            <a:r>
              <a:rPr lang="en-GB" sz="2400" dirty="0">
                <a:latin typeface="Arial" panose="020B0604020202020204" pitchFamily="34" charset="0"/>
                <a:cs typeface="Arial" panose="020B0604020202020204" pitchFamily="34" charset="0"/>
              </a:rPr>
              <a:t>Lack of access to finance at reasonable rates of interest </a:t>
            </a:r>
          </a:p>
          <a:p>
            <a:pPr lvl="0"/>
            <a:r>
              <a:rPr lang="en-GB" sz="2400" dirty="0">
                <a:latin typeface="Arial" panose="020B0604020202020204" pitchFamily="34" charset="0"/>
                <a:cs typeface="Arial" panose="020B0604020202020204" pitchFamily="34" charset="0"/>
              </a:rPr>
              <a:t>Unrealistic expectations of early success </a:t>
            </a:r>
          </a:p>
          <a:p>
            <a:pPr lvl="0"/>
            <a:r>
              <a:rPr lang="en-GB" sz="2400" dirty="0">
                <a:latin typeface="Arial" panose="020B0604020202020204" pitchFamily="34" charset="0"/>
                <a:cs typeface="Arial" panose="020B0604020202020204" pitchFamily="34" charset="0"/>
              </a:rPr>
              <a:t>Lack of perseverance and lack of trust between partners in the business</a:t>
            </a:r>
          </a:p>
          <a:p>
            <a:pPr lvl="0"/>
            <a:r>
              <a:rPr lang="en-GB" sz="2400" dirty="0">
                <a:latin typeface="Arial" panose="020B0604020202020204" pitchFamily="34" charset="0"/>
                <a:cs typeface="Arial" panose="020B0604020202020204" pitchFamily="34" charset="0"/>
              </a:rPr>
              <a:t>Lack of personal integrity that makes customers fail to return </a:t>
            </a:r>
          </a:p>
          <a:p>
            <a:pPr marL="0" indent="0">
              <a:buNone/>
            </a:pPr>
            <a:endParaRPr lang="en-GB" dirty="0"/>
          </a:p>
        </p:txBody>
      </p:sp>
    </p:spTree>
    <p:extLst>
      <p:ext uri="{BB962C8B-B14F-4D97-AF65-F5344CB8AC3E}">
        <p14:creationId xmlns:p14="http://schemas.microsoft.com/office/powerpoint/2010/main" val="367969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E3911-E069-4F6F-8006-ED7C6AD44C56}"/>
              </a:ext>
            </a:extLst>
          </p:cNvPr>
          <p:cNvSpPr>
            <a:spLocks noGrp="1"/>
          </p:cNvSpPr>
          <p:nvPr>
            <p:ph type="title"/>
          </p:nvPr>
        </p:nvSpPr>
        <p:spPr>
          <a:xfrm>
            <a:off x="838200" y="453901"/>
            <a:ext cx="10515600" cy="762339"/>
          </a:xfrm>
        </p:spPr>
        <p:txBody>
          <a:bodyPr>
            <a:normAutofit fontScale="90000"/>
          </a:bodyPr>
          <a:lstStyle/>
          <a:p>
            <a:r>
              <a:rPr lang="en-US" sz="4000" b="1" dirty="0">
                <a:latin typeface="Arial" panose="020B0604020202020204" pitchFamily="34" charset="0"/>
                <a:cs typeface="Arial" panose="020B0604020202020204" pitchFamily="34" charset="0"/>
              </a:rPr>
              <a:t>The origins of work</a:t>
            </a:r>
            <a:br>
              <a:rPr lang="en-US" sz="4000" dirty="0">
                <a:latin typeface="Arial" panose="020B0604020202020204" pitchFamily="34" charset="0"/>
                <a:cs typeface="Arial" panose="020B0604020202020204" pitchFamily="34" charset="0"/>
              </a:rPr>
            </a:b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658AAB3-286D-4529-B0A9-26611ABC7DA5}"/>
              </a:ext>
            </a:extLst>
          </p:cNvPr>
          <p:cNvSpPr>
            <a:spLocks noGrp="1"/>
          </p:cNvSpPr>
          <p:nvPr>
            <p:ph idx="1"/>
          </p:nvPr>
        </p:nvSpPr>
        <p:spPr>
          <a:xfrm>
            <a:off x="838200" y="1367163"/>
            <a:ext cx="10515600" cy="5131294"/>
          </a:xfrm>
        </p:spPr>
        <p:txBody>
          <a:bodyPr>
            <a:normAutofit/>
          </a:bodyPr>
          <a:lstStyle/>
          <a:p>
            <a:pPr marL="0" indent="0">
              <a:buNone/>
            </a:pPr>
            <a:r>
              <a:rPr lang="en-GB" sz="2400" dirty="0">
                <a:latin typeface="Arial" panose="020B0604020202020204" pitchFamily="34" charset="0"/>
                <a:cs typeface="Arial" panose="020B0604020202020204" pitchFamily="34" charset="0"/>
              </a:rPr>
              <a:t>"The LORD God took the man and put him in the garden of Eden to work it and keep it.”</a:t>
            </a:r>
          </a:p>
          <a:p>
            <a:pPr marL="0" indent="0" algn="r">
              <a:buNone/>
            </a:pPr>
            <a:r>
              <a:rPr lang="en-GB" sz="2000" dirty="0">
                <a:latin typeface="Arial" panose="020B0604020202020204" pitchFamily="34" charset="0"/>
                <a:cs typeface="Arial" panose="020B0604020202020204" pitchFamily="34" charset="0"/>
              </a:rPr>
              <a:t>Genesis 2:15</a:t>
            </a:r>
          </a:p>
          <a:p>
            <a:pPr marL="0" indent="0">
              <a:buNone/>
            </a:pPr>
            <a:r>
              <a:rPr lang="en-GB" sz="2400" dirty="0">
                <a:latin typeface="Arial" panose="020B0604020202020204" pitchFamily="34" charset="0"/>
                <a:cs typeface="Arial" panose="020B0604020202020204" pitchFamily="34" charset="0"/>
              </a:rPr>
              <a:t>“For we are God’s handiwork, created in Christ Jesus to do good works, which God prepared in advance for us to do.”</a:t>
            </a:r>
          </a:p>
          <a:p>
            <a:pPr marL="0" indent="0" algn="r">
              <a:buNone/>
            </a:pPr>
            <a:r>
              <a:rPr lang="en-GB" sz="2000" dirty="0">
                <a:latin typeface="Arial" panose="020B0604020202020204" pitchFamily="34" charset="0"/>
                <a:cs typeface="Arial" panose="020B0604020202020204" pitchFamily="34" charset="0"/>
              </a:rPr>
              <a:t>Ephesians 2:10</a:t>
            </a:r>
          </a:p>
          <a:p>
            <a:pPr marL="0" indent="0" algn="r">
              <a:buNone/>
            </a:pPr>
            <a:endParaRPr lang="en-GB" sz="20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"Whatever you do, work heartily, as for the Lord and not for men, knowing that from the Lord you will receive the inheritance as your reward. You are serving the Lord Christ.” </a:t>
            </a:r>
          </a:p>
          <a:p>
            <a:pPr marL="0" indent="0" algn="r">
              <a:buNone/>
            </a:pPr>
            <a:r>
              <a:rPr lang="en-GB" sz="2000" dirty="0">
                <a:latin typeface="Arial" panose="020B0604020202020204" pitchFamily="34" charset="0"/>
                <a:cs typeface="Arial" panose="020B0604020202020204" pitchFamily="34" charset="0"/>
              </a:rPr>
              <a:t>    Colossians 3:23</a:t>
            </a:r>
          </a:p>
          <a:p>
            <a:pPr marL="0" indent="0">
              <a:buNone/>
            </a:pPr>
            <a:endParaRPr lang="en-GB" dirty="0"/>
          </a:p>
          <a:p>
            <a:pPr marL="0" indent="0" algn="r">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082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E930C-B9B7-4738-9CDC-AD5AF6208763}"/>
              </a:ext>
            </a:extLst>
          </p:cNvPr>
          <p:cNvSpPr>
            <a:spLocks noGrp="1"/>
          </p:cNvSpPr>
          <p:nvPr>
            <p:ph type="title"/>
          </p:nvPr>
        </p:nvSpPr>
        <p:spPr>
          <a:xfrm>
            <a:off x="514905" y="281541"/>
            <a:ext cx="10515600" cy="1325563"/>
          </a:xfrm>
        </p:spPr>
        <p:txBody>
          <a:bodyPr>
            <a:normAutofit/>
          </a:bodyPr>
          <a:lstStyle/>
          <a:p>
            <a:r>
              <a:rPr lang="en-US" sz="4000" b="1" dirty="0">
                <a:latin typeface="Arial" panose="020B0604020202020204" pitchFamily="34" charset="0"/>
                <a:cs typeface="Arial" panose="020B0604020202020204" pitchFamily="34" charset="0"/>
              </a:rPr>
              <a:t>The source of creativity</a:t>
            </a:r>
            <a:br>
              <a:rPr lang="en-US" dirty="0"/>
            </a:br>
            <a:endParaRPr lang="en-GB" dirty="0"/>
          </a:p>
        </p:txBody>
      </p:sp>
      <p:sp>
        <p:nvSpPr>
          <p:cNvPr id="3" name="Content Placeholder 2">
            <a:extLst>
              <a:ext uri="{FF2B5EF4-FFF2-40B4-BE49-F238E27FC236}">
                <a16:creationId xmlns:a16="http://schemas.microsoft.com/office/drawing/2014/main" id="{C159F973-4E3F-4B0F-A231-63F087102CD3}"/>
              </a:ext>
            </a:extLst>
          </p:cNvPr>
          <p:cNvSpPr>
            <a:spLocks noGrp="1"/>
          </p:cNvSpPr>
          <p:nvPr>
            <p:ph idx="1"/>
          </p:nvPr>
        </p:nvSpPr>
        <p:spPr>
          <a:xfrm>
            <a:off x="514905" y="1331650"/>
            <a:ext cx="11265763" cy="5244809"/>
          </a:xfrm>
        </p:spPr>
        <p:txBody>
          <a:bodyPr>
            <a:normAutofit/>
          </a:bodyPr>
          <a:lstStyle/>
          <a:p>
            <a:pPr marL="0" indent="0">
              <a:lnSpc>
                <a:spcPct val="100000"/>
              </a:lnSpc>
              <a:spcBef>
                <a:spcPts val="0"/>
              </a:spcBef>
              <a:buNone/>
            </a:pPr>
            <a:r>
              <a:rPr lang="en-GB" sz="2400" dirty="0">
                <a:latin typeface="Arial" panose="020B0604020202020204" pitchFamily="34" charset="0"/>
                <a:cs typeface="Arial" panose="020B0604020202020204" pitchFamily="34" charset="0"/>
              </a:rPr>
              <a:t>“And I have filled him with the Spirit of God, with ability and intelligence, with knowledge and all craftsmanship, to devise artistic designs, to work in gold, silver, and bronze, in cutting stones for setting, and in carving wood, to work in every craft."</a:t>
            </a:r>
          </a:p>
          <a:p>
            <a:pPr marL="0" indent="0" algn="r">
              <a:buNone/>
            </a:pPr>
            <a:r>
              <a:rPr lang="en-GB" sz="2000" dirty="0">
                <a:latin typeface="Arial" panose="020B0604020202020204" pitchFamily="34" charset="0"/>
                <a:cs typeface="Arial" panose="020B0604020202020204" pitchFamily="34" charset="0"/>
              </a:rPr>
              <a:t>Exodus 31:3-5</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lnSpc>
                <a:spcPct val="100000"/>
              </a:lnSpc>
              <a:spcBef>
                <a:spcPts val="0"/>
              </a:spcBef>
              <a:buNone/>
            </a:pPr>
            <a:r>
              <a:rPr lang="en-GB" sz="2400" dirty="0">
                <a:latin typeface="Arial" panose="020B0604020202020204" pitchFamily="34" charset="0"/>
                <a:cs typeface="Arial" panose="020B0604020202020204" pitchFamily="34" charset="0"/>
              </a:rPr>
              <a:t>"He has filled them with skill to do every sort of work done by an engraver or by a designer or by an embroiderer in blue and purple and scarlet yarns and fine twined linen, or by a weaver—by any sort of workman or skilled designer.”</a:t>
            </a:r>
          </a:p>
          <a:p>
            <a:pPr marL="0" indent="0">
              <a:lnSpc>
                <a:spcPct val="110000"/>
              </a:lnSpc>
              <a:spcBef>
                <a:spcPts val="0"/>
              </a:spcBef>
              <a:buNone/>
            </a:pPr>
            <a:endParaRPr lang="en-GB" sz="2400" dirty="0">
              <a:latin typeface="Arial" panose="020B0604020202020204" pitchFamily="34" charset="0"/>
              <a:cs typeface="Arial" panose="020B0604020202020204" pitchFamily="34" charset="0"/>
            </a:endParaRPr>
          </a:p>
          <a:p>
            <a:pPr marL="0" indent="0" algn="r">
              <a:buNone/>
            </a:pPr>
            <a:r>
              <a:rPr lang="en-GB" sz="2000" dirty="0">
                <a:latin typeface="Arial" panose="020B0604020202020204" pitchFamily="34" charset="0"/>
                <a:cs typeface="Arial" panose="020B0604020202020204" pitchFamily="34" charset="0"/>
              </a:rPr>
              <a:t>Exodus 35:35</a:t>
            </a:r>
          </a:p>
          <a:p>
            <a:pPr marL="0" indent="0" algn="r">
              <a:buNone/>
            </a:pPr>
            <a:endParaRPr lang="en-GB" sz="2000"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27030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64B4-535C-4DF1-9F3F-F65025E93C6E}"/>
              </a:ext>
            </a:extLst>
          </p:cNvPr>
          <p:cNvSpPr>
            <a:spLocks noGrp="1"/>
          </p:cNvSpPr>
          <p:nvPr>
            <p:ph type="title"/>
          </p:nvPr>
        </p:nvSpPr>
        <p:spPr>
          <a:xfrm>
            <a:off x="838200" y="365125"/>
            <a:ext cx="10515600" cy="1650106"/>
          </a:xfrm>
        </p:spPr>
        <p:txBody>
          <a:bodyPr>
            <a:noAutofit/>
          </a:bodyPr>
          <a:lstStyle/>
          <a:p>
            <a:r>
              <a:rPr lang="en-US" sz="4000" b="1" dirty="0">
                <a:latin typeface="Arial" panose="020B0604020202020204" pitchFamily="34" charset="0"/>
                <a:cs typeface="Arial" panose="020B0604020202020204" pitchFamily="34" charset="0"/>
              </a:rPr>
              <a:t>Practical and spiritual reasons for working in business - 1</a:t>
            </a:r>
            <a:br>
              <a:rPr lang="en-US" sz="4000" dirty="0"/>
            </a:br>
            <a:endParaRPr lang="en-GB" sz="4000" dirty="0"/>
          </a:p>
        </p:txBody>
      </p:sp>
      <p:sp>
        <p:nvSpPr>
          <p:cNvPr id="3" name="Content Placeholder 2">
            <a:extLst>
              <a:ext uri="{FF2B5EF4-FFF2-40B4-BE49-F238E27FC236}">
                <a16:creationId xmlns:a16="http://schemas.microsoft.com/office/drawing/2014/main" id="{879C4203-FAA1-42FE-B8C4-938AA0C47251}"/>
              </a:ext>
            </a:extLst>
          </p:cNvPr>
          <p:cNvSpPr>
            <a:spLocks noGrp="1"/>
          </p:cNvSpPr>
          <p:nvPr>
            <p:ph idx="1"/>
          </p:nvPr>
        </p:nvSpPr>
        <p:spPr>
          <a:xfrm>
            <a:off x="838200" y="1704513"/>
            <a:ext cx="10515600" cy="4912650"/>
          </a:xfrm>
        </p:spPr>
        <p:txBody>
          <a:bodyPr>
            <a:normAutofit fontScale="92500" lnSpcReduction="10000"/>
          </a:bodyPr>
          <a:lstStyle/>
          <a:p>
            <a:pPr marL="0" indent="0">
              <a:lnSpc>
                <a:spcPct val="110000"/>
              </a:lnSpc>
              <a:spcBef>
                <a:spcPts val="0"/>
              </a:spcBef>
              <a:buNone/>
            </a:pPr>
            <a:r>
              <a:rPr lang="en-GB" sz="2600" dirty="0">
                <a:latin typeface="Arial" panose="020B0604020202020204" pitchFamily="34" charset="0"/>
                <a:cs typeface="Arial" panose="020B0604020202020204" pitchFamily="34" charset="0"/>
              </a:rPr>
              <a:t>And when I was with you and needed something, I was not a </a:t>
            </a:r>
            <a:r>
              <a:rPr lang="en-GB" sz="2600" u="sng" dirty="0">
                <a:latin typeface="Arial" panose="020B0604020202020204" pitchFamily="34" charset="0"/>
                <a:cs typeface="Arial" panose="020B0604020202020204" pitchFamily="34" charset="0"/>
              </a:rPr>
              <a:t>burden</a:t>
            </a:r>
            <a:r>
              <a:rPr lang="en-GB" sz="2600" dirty="0">
                <a:latin typeface="Arial" panose="020B0604020202020204" pitchFamily="34" charset="0"/>
                <a:cs typeface="Arial" panose="020B0604020202020204" pitchFamily="34" charset="0"/>
              </a:rPr>
              <a:t> to anyone, for the brothers who came from Macedonia supplied what I needed. I have kept myself from being a </a:t>
            </a:r>
            <a:r>
              <a:rPr lang="en-GB" sz="2600" u="sng" dirty="0">
                <a:latin typeface="Arial" panose="020B0604020202020204" pitchFamily="34" charset="0"/>
                <a:cs typeface="Arial" panose="020B0604020202020204" pitchFamily="34" charset="0"/>
              </a:rPr>
              <a:t>burden</a:t>
            </a:r>
            <a:r>
              <a:rPr lang="en-GB" sz="2600" dirty="0">
                <a:latin typeface="Arial" panose="020B0604020202020204" pitchFamily="34" charset="0"/>
                <a:cs typeface="Arial" panose="020B0604020202020204" pitchFamily="34" charset="0"/>
              </a:rPr>
              <a:t> to you in any way, and will continue to do so.</a:t>
            </a:r>
          </a:p>
          <a:p>
            <a:pPr marL="0" indent="0" algn="r">
              <a:buNone/>
            </a:pPr>
            <a:r>
              <a:rPr lang="en-GB"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2 Cor 11 v 9</a:t>
            </a:r>
          </a:p>
          <a:p>
            <a:pPr marL="0" indent="0">
              <a:buNone/>
            </a:pPr>
            <a:endParaRPr lang="en-GB" sz="3800" dirty="0">
              <a:latin typeface="Arial" panose="020B0604020202020204" pitchFamily="34" charset="0"/>
              <a:cs typeface="Arial" panose="020B0604020202020204" pitchFamily="34" charset="0"/>
            </a:endParaRPr>
          </a:p>
          <a:p>
            <a:pPr marL="0" indent="0">
              <a:lnSpc>
                <a:spcPct val="110000"/>
              </a:lnSpc>
              <a:buNone/>
            </a:pPr>
            <a:r>
              <a:rPr lang="en-GB" sz="2600" dirty="0">
                <a:latin typeface="Arial" panose="020B0604020202020204" pitchFamily="34" charset="0"/>
                <a:cs typeface="Arial" panose="020B0604020202020204" pitchFamily="34" charset="0"/>
              </a:rPr>
              <a:t>Surely you remember, brothers and sisters, our toil and hardship; we worked night and day in order not to be a </a:t>
            </a:r>
            <a:r>
              <a:rPr lang="en-GB" sz="2600" u="sng" dirty="0">
                <a:latin typeface="Arial" panose="020B0604020202020204" pitchFamily="34" charset="0"/>
                <a:cs typeface="Arial" panose="020B0604020202020204" pitchFamily="34" charset="0"/>
              </a:rPr>
              <a:t>burden</a:t>
            </a:r>
            <a:r>
              <a:rPr lang="en-GB" sz="2600" dirty="0">
                <a:latin typeface="Arial" panose="020B0604020202020204" pitchFamily="34" charset="0"/>
                <a:cs typeface="Arial" panose="020B0604020202020204" pitchFamily="34" charset="0"/>
              </a:rPr>
              <a:t> to anyone while we preached the gospel of God to you.</a:t>
            </a:r>
          </a:p>
          <a:p>
            <a:pPr marL="0" indent="0">
              <a:buNone/>
            </a:pPr>
            <a:endParaRPr lang="en-GB" dirty="0">
              <a:latin typeface="Arial" panose="020B0604020202020204" pitchFamily="34" charset="0"/>
              <a:cs typeface="Arial" panose="020B0604020202020204" pitchFamily="34" charset="0"/>
            </a:endParaRPr>
          </a:p>
          <a:p>
            <a:pPr marL="0" indent="0" algn="r">
              <a:buNone/>
            </a:pPr>
            <a:r>
              <a:rPr lang="en-GB"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1 </a:t>
            </a:r>
            <a:r>
              <a:rPr lang="en-GB" sz="2400" dirty="0" err="1">
                <a:latin typeface="Arial" panose="020B0604020202020204" pitchFamily="34" charset="0"/>
                <a:cs typeface="Arial" panose="020B0604020202020204" pitchFamily="34" charset="0"/>
              </a:rPr>
              <a:t>Thess</a:t>
            </a:r>
            <a:r>
              <a:rPr lang="en-GB" sz="2400" dirty="0">
                <a:latin typeface="Arial" panose="020B0604020202020204" pitchFamily="34" charset="0"/>
                <a:cs typeface="Arial" panose="020B0604020202020204" pitchFamily="34" charset="0"/>
              </a:rPr>
              <a:t> 2, v 9</a:t>
            </a:r>
          </a:p>
        </p:txBody>
      </p:sp>
    </p:spTree>
    <p:extLst>
      <p:ext uri="{BB962C8B-B14F-4D97-AF65-F5344CB8AC3E}">
        <p14:creationId xmlns:p14="http://schemas.microsoft.com/office/powerpoint/2010/main" val="86346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5807EA-491C-4A19-814D-03D96B30F468}"/>
              </a:ext>
            </a:extLst>
          </p:cNvPr>
          <p:cNvSpPr>
            <a:spLocks noGrp="1"/>
          </p:cNvSpPr>
          <p:nvPr>
            <p:ph idx="1"/>
          </p:nvPr>
        </p:nvSpPr>
        <p:spPr>
          <a:xfrm>
            <a:off x="838200" y="2002669"/>
            <a:ext cx="10515600" cy="4351338"/>
          </a:xfrm>
        </p:spPr>
        <p:txBody>
          <a:bodyPr/>
          <a:lstStyle/>
          <a:p>
            <a:pPr marL="0" indent="0">
              <a:buNone/>
            </a:pPr>
            <a:r>
              <a:rPr lang="en-GB" sz="2400" dirty="0">
                <a:latin typeface="Arial" panose="020B0604020202020204" pitchFamily="34" charset="0"/>
                <a:cs typeface="Arial" panose="020B0604020202020204" pitchFamily="34" charset="0"/>
              </a:rPr>
              <a:t>Now about your love for one another we do not need to write to you, for you yourselves have been taught by God to love each other. And in fact, you do love all of God’s family throughout Macedonia. Yet we urge you, brothers and sisters, to do so more and more, and to make it your ambition to lead a quiet life: You should mind your own </a:t>
            </a:r>
            <a:r>
              <a:rPr lang="en-GB" sz="2400" u="sng" dirty="0">
                <a:latin typeface="Arial" panose="020B0604020202020204" pitchFamily="34" charset="0"/>
                <a:cs typeface="Arial" panose="020B0604020202020204" pitchFamily="34" charset="0"/>
              </a:rPr>
              <a:t>business</a:t>
            </a:r>
            <a:r>
              <a:rPr lang="en-GB" sz="2400" dirty="0">
                <a:latin typeface="Arial" panose="020B0604020202020204" pitchFamily="34" charset="0"/>
                <a:cs typeface="Arial" panose="020B0604020202020204" pitchFamily="34" charset="0"/>
              </a:rPr>
              <a:t> and work with your hands, just as we told you, so that your daily life may win the respect of outsiders and so that you will not be dependent on anybody.</a:t>
            </a:r>
          </a:p>
          <a:p>
            <a:pPr marL="0" indent="0">
              <a:buNone/>
            </a:pPr>
            <a:endParaRPr lang="en-GB" dirty="0">
              <a:latin typeface="Arial" panose="020B0604020202020204" pitchFamily="34" charset="0"/>
              <a:cs typeface="Arial" panose="020B0604020202020204" pitchFamily="34" charset="0"/>
            </a:endParaRPr>
          </a:p>
          <a:p>
            <a:pPr marL="0" indent="0" algn="r">
              <a:buNone/>
            </a:pPr>
            <a:r>
              <a:rPr lang="en-GB" sz="2000" dirty="0">
                <a:latin typeface="Arial" panose="020B0604020202020204" pitchFamily="34" charset="0"/>
                <a:cs typeface="Arial" panose="020B0604020202020204" pitchFamily="34" charset="0"/>
              </a:rPr>
              <a:t>1 </a:t>
            </a:r>
            <a:r>
              <a:rPr lang="en-GB" sz="2000" dirty="0" err="1">
                <a:latin typeface="Arial" panose="020B0604020202020204" pitchFamily="34" charset="0"/>
                <a:cs typeface="Arial" panose="020B0604020202020204" pitchFamily="34" charset="0"/>
              </a:rPr>
              <a:t>Thess</a:t>
            </a:r>
            <a:r>
              <a:rPr lang="en-GB" sz="2000" dirty="0">
                <a:latin typeface="Arial" panose="020B0604020202020204" pitchFamily="34" charset="0"/>
                <a:cs typeface="Arial" panose="020B0604020202020204" pitchFamily="34" charset="0"/>
              </a:rPr>
              <a:t> 4, v 9-12</a:t>
            </a:r>
          </a:p>
          <a:p>
            <a:pPr marL="0" indent="0">
              <a:buNone/>
            </a:pPr>
            <a:endParaRPr lang="en-GB" dirty="0"/>
          </a:p>
        </p:txBody>
      </p:sp>
      <p:sp>
        <p:nvSpPr>
          <p:cNvPr id="4" name="Title 1">
            <a:extLst>
              <a:ext uri="{FF2B5EF4-FFF2-40B4-BE49-F238E27FC236}">
                <a16:creationId xmlns:a16="http://schemas.microsoft.com/office/drawing/2014/main" id="{9457B09D-4F1A-4038-9F65-DDD4D4F18A00}"/>
              </a:ext>
            </a:extLst>
          </p:cNvPr>
          <p:cNvSpPr>
            <a:spLocks noGrp="1"/>
          </p:cNvSpPr>
          <p:nvPr>
            <p:ph type="title"/>
          </p:nvPr>
        </p:nvSpPr>
        <p:spPr>
          <a:xfrm>
            <a:off x="838200" y="503993"/>
            <a:ext cx="10515600" cy="1321632"/>
          </a:xfrm>
        </p:spPr>
        <p:txBody>
          <a:bodyPr>
            <a:noAutofit/>
          </a:bodyPr>
          <a:lstStyle/>
          <a:p>
            <a:r>
              <a:rPr lang="en-US" sz="4000" b="1" dirty="0">
                <a:latin typeface="Arial" panose="020B0604020202020204" pitchFamily="34" charset="0"/>
                <a:cs typeface="Arial" panose="020B0604020202020204" pitchFamily="34" charset="0"/>
              </a:rPr>
              <a:t>Practical and spiritual reasons for working in business - 2</a:t>
            </a:r>
            <a:br>
              <a:rPr lang="en-US" sz="4000" dirty="0"/>
            </a:br>
            <a:endParaRPr lang="en-GB" sz="4000" dirty="0"/>
          </a:p>
        </p:txBody>
      </p:sp>
    </p:spTree>
    <p:extLst>
      <p:ext uri="{BB962C8B-B14F-4D97-AF65-F5344CB8AC3E}">
        <p14:creationId xmlns:p14="http://schemas.microsoft.com/office/powerpoint/2010/main" val="319860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64B4-535C-4DF1-9F3F-F65025E93C6E}"/>
              </a:ext>
            </a:extLst>
          </p:cNvPr>
          <p:cNvSpPr>
            <a:spLocks noGrp="1"/>
          </p:cNvSpPr>
          <p:nvPr>
            <p:ph type="title"/>
          </p:nvPr>
        </p:nvSpPr>
        <p:spPr>
          <a:xfrm>
            <a:off x="838200" y="418390"/>
            <a:ext cx="10515600" cy="1215101"/>
          </a:xfrm>
        </p:spPr>
        <p:txBody>
          <a:bodyPr>
            <a:noAutofit/>
          </a:bodyPr>
          <a:lstStyle/>
          <a:p>
            <a:r>
              <a:rPr lang="en-US" sz="4000" b="1" dirty="0">
                <a:latin typeface="Arial" panose="020B0604020202020204" pitchFamily="34" charset="0"/>
                <a:cs typeface="Arial" panose="020B0604020202020204" pitchFamily="34" charset="0"/>
              </a:rPr>
              <a:t>Practical and spiritual reasons for working in business - 3</a:t>
            </a:r>
            <a:br>
              <a:rPr lang="en-US" sz="4000" dirty="0">
                <a:latin typeface="Arial" panose="020B0604020202020204" pitchFamily="34" charset="0"/>
                <a:cs typeface="Arial" panose="020B0604020202020204" pitchFamily="34" charset="0"/>
              </a:rPr>
            </a:br>
            <a:endParaRPr lang="en-GB"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79C4203-FAA1-42FE-B8C4-938AA0C47251}"/>
              </a:ext>
            </a:extLst>
          </p:cNvPr>
          <p:cNvSpPr>
            <a:spLocks noGrp="1"/>
          </p:cNvSpPr>
          <p:nvPr>
            <p:ph idx="1"/>
          </p:nvPr>
        </p:nvSpPr>
        <p:spPr>
          <a:xfrm>
            <a:off x="838200" y="1402673"/>
            <a:ext cx="10871447" cy="5455328"/>
          </a:xfrm>
        </p:spPr>
        <p:txBody>
          <a:bodyPr>
            <a:normAutofit fontScale="92500" lnSpcReduction="10000"/>
          </a:bodyPr>
          <a:lstStyle/>
          <a:p>
            <a:pPr marL="0" indent="0">
              <a:lnSpc>
                <a:spcPct val="100000"/>
              </a:lnSpc>
              <a:spcBef>
                <a:spcPts val="0"/>
              </a:spcBef>
              <a:buNone/>
            </a:pPr>
            <a:r>
              <a:rPr lang="en-GB" sz="2600" dirty="0">
                <a:latin typeface="Arial" panose="020B0604020202020204" pitchFamily="34" charset="0"/>
                <a:cs typeface="Arial" panose="020B0604020202020204" pitchFamily="34" charset="0"/>
              </a:rPr>
              <a:t>For you yourselves know how you ought to follow our example. We were not idle when we were with you, nor did we eat anyone’s food without paying for it. On the contrary, we worked night and day, labouring and toiling so that we would not be a </a:t>
            </a:r>
            <a:r>
              <a:rPr lang="en-GB" sz="2600" u="sng" dirty="0">
                <a:latin typeface="Arial" panose="020B0604020202020204" pitchFamily="34" charset="0"/>
                <a:cs typeface="Arial" panose="020B0604020202020204" pitchFamily="34" charset="0"/>
              </a:rPr>
              <a:t>burden</a:t>
            </a:r>
            <a:r>
              <a:rPr lang="en-GB" sz="2600" dirty="0">
                <a:latin typeface="Arial" panose="020B0604020202020204" pitchFamily="34" charset="0"/>
                <a:cs typeface="Arial" panose="020B0604020202020204" pitchFamily="34" charset="0"/>
              </a:rPr>
              <a:t> to any of you. We did this, not because we do not have the right to such help, but in order to offer ourselves as a model for you to imitate. For even when we were with you, we gave you this rule: “The one who is unwilling to work shall not eat.”</a:t>
            </a:r>
          </a:p>
          <a:p>
            <a:pPr marL="0" indent="0">
              <a:lnSpc>
                <a:spcPct val="100000"/>
              </a:lnSpc>
              <a:spcBef>
                <a:spcPts val="0"/>
              </a:spcBef>
              <a:buNone/>
            </a:pPr>
            <a:r>
              <a:rPr lang="en-GB" sz="2600" dirty="0">
                <a:latin typeface="Arial" panose="020B0604020202020204" pitchFamily="34" charset="0"/>
                <a:cs typeface="Arial" panose="020B0604020202020204" pitchFamily="34" charset="0"/>
              </a:rPr>
              <a:t>We hear that some among you are idle and disruptive. They are not busy; they are busybodies. Such people we command and urge in the Lord Jesus Christ to settle down and earn the food they eat. And as for you, brothers and sisters, never tire of doing what is good.</a:t>
            </a:r>
          </a:p>
          <a:p>
            <a:pPr marL="0" indent="0">
              <a:lnSpc>
                <a:spcPct val="100000"/>
              </a:lnSpc>
              <a:spcBef>
                <a:spcPts val="0"/>
              </a:spcBef>
              <a:buNone/>
            </a:pPr>
            <a:r>
              <a:rPr lang="en-GB" sz="2600" dirty="0">
                <a:latin typeface="Arial" panose="020B0604020202020204" pitchFamily="34" charset="0"/>
                <a:cs typeface="Arial" panose="020B0604020202020204" pitchFamily="34" charset="0"/>
              </a:rPr>
              <a:t>Take special note of anyone who does not obey our instruction in this letter. Do not associate with them, in order that they may feel ashamed. Yet do not regard them as an enemy, but warn them as you would a fellow believer. </a:t>
            </a:r>
          </a:p>
          <a:p>
            <a:pPr marL="0" indent="0" algn="r">
              <a:buNone/>
            </a:pPr>
            <a:r>
              <a:rPr lang="en-GB" sz="2200" dirty="0">
                <a:latin typeface="Arial" panose="020B0604020202020204" pitchFamily="34" charset="0"/>
                <a:cs typeface="Arial" panose="020B0604020202020204" pitchFamily="34" charset="0"/>
              </a:rPr>
              <a:t>2 </a:t>
            </a:r>
            <a:r>
              <a:rPr lang="en-GB" sz="2200" dirty="0" err="1">
                <a:latin typeface="Arial" panose="020B0604020202020204" pitchFamily="34" charset="0"/>
                <a:cs typeface="Arial" panose="020B0604020202020204" pitchFamily="34" charset="0"/>
              </a:rPr>
              <a:t>Thess</a:t>
            </a:r>
            <a:r>
              <a:rPr lang="en-GB" sz="2200" dirty="0">
                <a:latin typeface="Arial" panose="020B0604020202020204" pitchFamily="34" charset="0"/>
                <a:cs typeface="Arial" panose="020B0604020202020204" pitchFamily="34" charset="0"/>
              </a:rPr>
              <a:t> 3, v 7-15</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25839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5AB0-4563-4A1A-8241-5ADB4176D416}"/>
              </a:ext>
            </a:extLst>
          </p:cNvPr>
          <p:cNvSpPr>
            <a:spLocks noGrp="1"/>
          </p:cNvSpPr>
          <p:nvPr>
            <p:ph type="title"/>
          </p:nvPr>
        </p:nvSpPr>
        <p:spPr>
          <a:xfrm>
            <a:off x="838200" y="365125"/>
            <a:ext cx="10515600" cy="975403"/>
          </a:xfrm>
        </p:spPr>
        <p:txBody>
          <a:bodyPr>
            <a:normAutofit fontScale="90000"/>
          </a:bodyPr>
          <a:lstStyle/>
          <a:p>
            <a:r>
              <a:rPr lang="en-US" b="1" dirty="0">
                <a:latin typeface="Arial" panose="020B0604020202020204" pitchFamily="34" charset="0"/>
                <a:cs typeface="Arial" panose="020B0604020202020204" pitchFamily="34" charset="0"/>
              </a:rPr>
              <a:t>Motives for being in business</a:t>
            </a:r>
            <a:br>
              <a:rPr lang="en-US"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B957B09-DD9D-41ED-8E2A-D0A64559F310}"/>
              </a:ext>
            </a:extLst>
          </p:cNvPr>
          <p:cNvSpPr>
            <a:spLocks noGrp="1"/>
          </p:cNvSpPr>
          <p:nvPr>
            <p:ph idx="1"/>
          </p:nvPr>
        </p:nvSpPr>
        <p:spPr>
          <a:xfrm>
            <a:off x="838200" y="1447060"/>
            <a:ext cx="10515600" cy="4729903"/>
          </a:xfrm>
        </p:spPr>
        <p:txBody>
          <a:bodyPr/>
          <a:lstStyle/>
          <a:p>
            <a:pPr marL="0" indent="0">
              <a:lnSpc>
                <a:spcPct val="100000"/>
              </a:lnSpc>
              <a:spcBef>
                <a:spcPts val="0"/>
              </a:spcBef>
              <a:buNone/>
            </a:pPr>
            <a:r>
              <a:rPr lang="en-GB" sz="2400" dirty="0">
                <a:latin typeface="Arial" panose="020B0604020202020204" pitchFamily="34" charset="0"/>
                <a:cs typeface="Arial" panose="020B0604020202020204" pitchFamily="34" charset="0"/>
              </a:rPr>
              <a:t>Now listen, you who say, “Today or tomorrow we will go to this or that city, spend a year there, carry on business and make money.” Why, you do not even know what will happen tomorrow. What is your life? You are a mist that appears for a little while and then vanishes. Instead, you ought to say, “If it is the Lord’s will, we will live and do this or that.” As it is, you boast in your arrogant schemes. All such boasting is evil.</a:t>
            </a:r>
            <a:r>
              <a:rPr lang="en-GB" sz="2400" b="1" baseline="300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If anyone, then, knows the good they ought to do and doesn’t do it, it is sin for them.</a:t>
            </a:r>
          </a:p>
          <a:p>
            <a:pPr marL="0" indent="0" algn="r">
              <a:buNone/>
            </a:pPr>
            <a:r>
              <a:rPr lang="en-GB" sz="2000" dirty="0">
                <a:latin typeface="Arial" panose="020B0604020202020204" pitchFamily="34" charset="0"/>
                <a:cs typeface="Arial" panose="020B0604020202020204" pitchFamily="34" charset="0"/>
              </a:rPr>
              <a:t>James 4, v 13-17</a:t>
            </a:r>
          </a:p>
          <a:p>
            <a:pPr marL="0" indent="0">
              <a:buNone/>
            </a:pPr>
            <a:endParaRPr lang="en-GB" dirty="0"/>
          </a:p>
        </p:txBody>
      </p:sp>
    </p:spTree>
    <p:extLst>
      <p:ext uri="{BB962C8B-B14F-4D97-AF65-F5344CB8AC3E}">
        <p14:creationId xmlns:p14="http://schemas.microsoft.com/office/powerpoint/2010/main" val="259461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3414</Words>
  <Application>Microsoft Office PowerPoint</Application>
  <PresentationFormat>Widescreen</PresentationFormat>
  <Paragraphs>282</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PowerPoint Presentation</vt:lpstr>
      <vt:lpstr>Tent-making – definition </vt:lpstr>
      <vt:lpstr>So what does the Bible say about working in business and making money?</vt:lpstr>
      <vt:lpstr>The origins of work </vt:lpstr>
      <vt:lpstr>The source of creativity </vt:lpstr>
      <vt:lpstr>Practical and spiritual reasons for working in business - 1 </vt:lpstr>
      <vt:lpstr>Practical and spiritual reasons for working in business - 2 </vt:lpstr>
      <vt:lpstr>Practical and spiritual reasons for working in business - 3 </vt:lpstr>
      <vt:lpstr>Motives for being in business </vt:lpstr>
      <vt:lpstr>How to do business before God</vt:lpstr>
      <vt:lpstr>Creating and holding wealth </vt:lpstr>
      <vt:lpstr>Creating and holding wealth </vt:lpstr>
      <vt:lpstr>Business without God</vt:lpstr>
      <vt:lpstr>Business and the Gospel </vt:lpstr>
      <vt:lpstr>PowerPoint Presentation</vt:lpstr>
      <vt:lpstr>Does Jesus urge us to engage in business?</vt:lpstr>
      <vt:lpstr>PowerPoint Presentation</vt:lpstr>
      <vt:lpstr>PowerPoint Presentation</vt:lpstr>
      <vt:lpstr>1. Definition of Entrepreneurship</vt:lpstr>
      <vt:lpstr>2. Basic concepts in entrepreneurship   </vt:lpstr>
      <vt:lpstr>3. Types of entrepreneur </vt:lpstr>
      <vt:lpstr>4. Characteristics of an entrepreneur</vt:lpstr>
      <vt:lpstr>5. Personal qualities in an entrepreneur</vt:lpstr>
      <vt:lpstr>6. Entrepreneurship process</vt:lpstr>
      <vt:lpstr>7. Definitions of creativity</vt:lpstr>
      <vt:lpstr>8. Steps of creativity </vt:lpstr>
      <vt:lpstr>9. Steps of creativity </vt:lpstr>
      <vt:lpstr>10. Definition of innovation </vt:lpstr>
      <vt:lpstr>11. Attributes of a good innovator </vt:lpstr>
      <vt:lpstr>12. Sources of innovation </vt:lpstr>
      <vt:lpstr>13. Business Planning - 1 </vt:lpstr>
      <vt:lpstr>13. Business Planning - 2 </vt:lpstr>
      <vt:lpstr>Definition of a Business Plan</vt:lpstr>
      <vt:lpstr>Benefits of a Business Plan </vt:lpstr>
      <vt:lpstr>Contents of a Business Plan</vt:lpstr>
      <vt:lpstr>Sources of finance </vt:lpstr>
      <vt:lpstr>Challenges facing a new business </vt:lpstr>
      <vt:lpstr>Why some new businesses fail quickly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Palin</dc:creator>
  <cp:lastModifiedBy>Mark Palin</cp:lastModifiedBy>
  <cp:revision>399</cp:revision>
  <cp:lastPrinted>2019-05-07T05:36:03Z</cp:lastPrinted>
  <dcterms:created xsi:type="dcterms:W3CDTF">2019-03-30T06:23:31Z</dcterms:created>
  <dcterms:modified xsi:type="dcterms:W3CDTF">2022-10-28T04:45:51Z</dcterms:modified>
</cp:coreProperties>
</file>